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731" r:id="rId2"/>
    <p:sldId id="733" r:id="rId3"/>
    <p:sldId id="788" r:id="rId4"/>
    <p:sldId id="764" r:id="rId5"/>
    <p:sldId id="775" r:id="rId6"/>
    <p:sldId id="763" r:id="rId7"/>
    <p:sldId id="768" r:id="rId8"/>
    <p:sldId id="769" r:id="rId9"/>
    <p:sldId id="776" r:id="rId10"/>
    <p:sldId id="772" r:id="rId11"/>
    <p:sldId id="773" r:id="rId12"/>
    <p:sldId id="774" r:id="rId13"/>
    <p:sldId id="670" r:id="rId14"/>
    <p:sldId id="671" r:id="rId15"/>
    <p:sldId id="738" r:id="rId16"/>
    <p:sldId id="674" r:id="rId17"/>
    <p:sldId id="777" r:id="rId18"/>
    <p:sldId id="789" r:id="rId19"/>
    <p:sldId id="664" r:id="rId20"/>
    <p:sldId id="787" r:id="rId21"/>
    <p:sldId id="778" r:id="rId22"/>
    <p:sldId id="780" r:id="rId23"/>
    <p:sldId id="779" r:id="rId24"/>
    <p:sldId id="781" r:id="rId25"/>
    <p:sldId id="782" r:id="rId26"/>
    <p:sldId id="783" r:id="rId27"/>
    <p:sldId id="784" r:id="rId28"/>
    <p:sldId id="785" r:id="rId29"/>
    <p:sldId id="786" r:id="rId30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CFF"/>
    <a:srgbClr val="FF99FF"/>
    <a:srgbClr val="CCFFCC"/>
    <a:srgbClr val="FFCC99"/>
    <a:srgbClr val="FFFFCC"/>
    <a:srgbClr val="FFCCCC"/>
    <a:srgbClr val="CCFFFF"/>
    <a:srgbClr val="FF9999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88" d="100"/>
          <a:sy n="88" d="100"/>
        </p:scale>
        <p:origin x="-133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12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0F29F1B-762A-48CF-B214-47BE34687A11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CA5A3DD-DDA0-4CC8-ADE6-7A5CFD6272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A0D63-39FA-4742-AE8C-DFE60852846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18/06/2018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hyperlink" Target="http://perlbal.hi-pi.com/blog-images/108629/gd/129646392096/Caddie-de-Duane-Hanson.jpg" TargetMode="Externa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0277" y="116632"/>
            <a:ext cx="421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35</a:t>
            </a:r>
            <a:r>
              <a:rPr lang="fr-FR" sz="2000" i="1" baseline="30000" dirty="0" smtClean="0">
                <a:solidFill>
                  <a:srgbClr val="0070C0"/>
                </a:solidFill>
                <a:latin typeface="Comic Sans MS" pitchFamily="66" charset="0"/>
              </a:rPr>
              <a:t>emes</a:t>
            </a:r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 Assises, 19 juin 2018, Paris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30705" y="1196752"/>
            <a:ext cx="6793848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0" i="1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Mieux comprendre les attentes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pour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ré-enchanter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les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 charcuteries françaises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8" y="6237312"/>
            <a:ext cx="2270173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Eric BIRLOUEZ</a:t>
            </a:r>
            <a:endParaRPr lang="fr-FR" sz="14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ericbirlouez@wanadoo.fr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026" name="AutoShape 2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698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91" b="13044"/>
          <a:stretch>
            <a:fillRect/>
          </a:stretch>
        </p:blipFill>
        <p:spPr bwMode="auto">
          <a:xfrm>
            <a:off x="1043608" y="44623"/>
            <a:ext cx="1800200" cy="1252313"/>
          </a:xfrm>
          <a:prstGeom prst="rect">
            <a:avLst/>
          </a:prstGeom>
          <a:noFill/>
        </p:spPr>
      </p:pic>
      <p:pic>
        <p:nvPicPr>
          <p:cNvPr id="29702" name="Picture 6" descr="https://video-images.vice.com/articles/59e0d008a49fdd01458b1f28/lede/1507906451650-5cebd24c0d504244a6b351562ef6fd00.jpeg?crop=1xw%3A0.6760817307692307xh%3Bcenter%2Ccenter&amp;resize=650%3A*&amp;output-quality=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8" y="2564904"/>
            <a:ext cx="6191250" cy="347662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944216" y="6021288"/>
            <a:ext cx="5580112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fr-FR" sz="1100" dirty="0" smtClean="0">
                <a:solidFill>
                  <a:srgbClr val="C00000"/>
                </a:solidFill>
                <a:latin typeface="Comic Sans MS" pitchFamily="66" charset="0"/>
              </a:rPr>
              <a:t>Anne </a:t>
            </a:r>
            <a:r>
              <a:rPr lang="fr-FR" sz="1100" dirty="0" err="1" smtClean="0">
                <a:solidFill>
                  <a:srgbClr val="C00000"/>
                </a:solidFill>
                <a:latin typeface="Comic Sans MS" pitchFamily="66" charset="0"/>
              </a:rPr>
              <a:t>Vallayer</a:t>
            </a:r>
            <a:r>
              <a:rPr lang="fr-FR" sz="1100" dirty="0" smtClean="0">
                <a:solidFill>
                  <a:srgbClr val="C00000"/>
                </a:solidFill>
                <a:latin typeface="Comic Sans MS" pitchFamily="66" charset="0"/>
              </a:rPr>
              <a:t>-Coster</a:t>
            </a:r>
          </a:p>
          <a:p>
            <a:r>
              <a:rPr lang="fr-FR" sz="1100" i="1" dirty="0" smtClean="0">
                <a:solidFill>
                  <a:srgbClr val="C00000"/>
                </a:solidFill>
                <a:latin typeface="Comic Sans MS" pitchFamily="66" charset="0"/>
              </a:rPr>
              <a:t>Nature morte au jambon </a:t>
            </a:r>
            <a:r>
              <a:rPr lang="fr-FR" sz="1100" dirty="0" smtClean="0">
                <a:solidFill>
                  <a:srgbClr val="C00000"/>
                </a:solidFill>
                <a:latin typeface="Comic Sans MS" pitchFamily="66" charset="0"/>
              </a:rPr>
              <a:t> (1767) </a:t>
            </a:r>
            <a:endParaRPr lang="fr-FR" sz="11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 flipH="1">
            <a:off x="1403648" y="1982939"/>
            <a:ext cx="180975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701050" y="1815628"/>
            <a:ext cx="5309765" cy="4330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Leurs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raisons : </a:t>
            </a:r>
            <a:r>
              <a:rPr lang="en-GB" sz="2200" dirty="0">
                <a:solidFill>
                  <a:srgbClr val="0070C0"/>
                </a:solidFill>
                <a:latin typeface="Comic Sans MS" pitchFamily="66" charset="0"/>
              </a:rPr>
              <a:t>multiples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et </a:t>
            </a:r>
            <a:r>
              <a:rPr lang="en-GB" sz="2200" dirty="0" err="1">
                <a:solidFill>
                  <a:srgbClr val="0070C0"/>
                </a:solidFill>
                <a:latin typeface="Comic Sans MS" pitchFamily="66" charset="0"/>
              </a:rPr>
              <a:t>profondes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713409" y="1268760"/>
            <a:ext cx="587562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mais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réactivées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Comic Sans MS" pitchFamily="66" charset="0"/>
              </a:rPr>
              <a:t>et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amplifiées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depuis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40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ans</a:t>
            </a:r>
            <a:endParaRPr lang="en-GB" sz="2200" dirty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 flipH="1">
            <a:off x="1413018" y="1044425"/>
            <a:ext cx="180975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679189" y="862694"/>
            <a:ext cx="7464811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Elles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ont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toujours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existé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</a:rPr>
              <a:t>omnivorisme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, “incorporation”)</a:t>
            </a:r>
            <a:endParaRPr lang="en-GB" sz="2000" dirty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067944" y="4612926"/>
            <a:ext cx="4586810" cy="871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2. </a:t>
            </a:r>
            <a:r>
              <a:rPr lang="en-GB" sz="2400" dirty="0">
                <a:solidFill>
                  <a:srgbClr val="CC66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contexte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général</a:t>
            </a:r>
            <a:endParaRPr lang="en-GB" sz="2400" i="1" dirty="0" smtClean="0">
              <a:solidFill>
                <a:srgbClr val="CC6600"/>
              </a:solidFill>
              <a:latin typeface="Comic Sans MS" pitchFamily="66" charset="0"/>
            </a:endParaRPr>
          </a:p>
          <a:p>
            <a:pPr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d’inquiétudes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et de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défiance</a:t>
            </a:r>
            <a:endParaRPr lang="en-GB" sz="2400" dirty="0">
              <a:solidFill>
                <a:srgbClr val="CC6600"/>
              </a:solidFill>
              <a:latin typeface="Comic Sans MS" pitchFamily="66" charset="0"/>
            </a:endParaRPr>
          </a:p>
        </p:txBody>
      </p:sp>
      <p:pic>
        <p:nvPicPr>
          <p:cNvPr id="33" name="Picture 2" descr="http://www.google.fr/url?source=imglanding&amp;ct=img&amp;q=http://wwf-mathilde-pauline-lucile.e-monsite.com/medias/images/big30-04-2009-0159601001241042412-dylan-collard-2-jpg.jpg&amp;sa=X&amp;ei=fgI0VOD_JIXmau3GgbAB&amp;ved=0CAkQ8wc&amp;usg=AFQjCNGKcFO8pZ-kni_qPhayQoLb5mtYfA"/>
          <p:cNvPicPr>
            <a:picLocks noChangeAspect="1" noChangeArrowheads="1"/>
          </p:cNvPicPr>
          <p:nvPr/>
        </p:nvPicPr>
        <p:blipFill>
          <a:blip r:embed="rId2" cstate="print"/>
          <a:srcRect r="39172"/>
          <a:stretch>
            <a:fillRect/>
          </a:stretch>
        </p:blipFill>
        <p:spPr bwMode="auto">
          <a:xfrm>
            <a:off x="218639" y="3212976"/>
            <a:ext cx="3633281" cy="298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7"/>
          <p:cNvSpPr>
            <a:spLocks noChangeArrowheads="1"/>
          </p:cNvSpPr>
          <p:nvPr/>
        </p:nvSpPr>
        <p:spPr bwMode="auto">
          <a:xfrm flipH="1">
            <a:off x="1429446" y="2584055"/>
            <a:ext cx="180975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717478" y="2436417"/>
            <a:ext cx="7247010" cy="84856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produits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animaux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: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perception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particulière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		             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sensibilité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exacerbée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7624" y="231031"/>
            <a:ext cx="66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FFFFFF"/>
              </a:buClr>
              <a:defRPr/>
            </a:pP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D’où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viennent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ces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peurs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alimentaires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? </a:t>
            </a:r>
            <a:endParaRPr lang="en-GB" sz="2000" i="1" dirty="0" smtClean="0">
              <a:solidFill>
                <a:srgbClr val="CC66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067944" y="3573016"/>
            <a:ext cx="4990767" cy="871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457200" indent="-45720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1. Crises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alimentaires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à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répétition</a:t>
            </a:r>
            <a:endParaRPr lang="en-GB" sz="2400" dirty="0" smtClean="0">
              <a:solidFill>
                <a:srgbClr val="CC660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FFFF"/>
              </a:buClr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  et forte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médiatisation</a:t>
            </a:r>
            <a:endParaRPr lang="en-GB" sz="2400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192288" y="5765054"/>
            <a:ext cx="3913549" cy="871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3. Les mutations</a:t>
            </a:r>
          </a:p>
          <a:p>
            <a:pPr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   de la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filière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alimentaire</a:t>
            </a:r>
            <a:endParaRPr lang="en-GB" sz="2400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211960" y="5765054"/>
            <a:ext cx="3888432" cy="904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763688" y="4221088"/>
            <a:ext cx="324036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1200"/>
              </a:spcAft>
              <a:buClr>
                <a:srgbClr val="66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plus longue </a:t>
            </a:r>
          </a:p>
          <a:p>
            <a:pPr>
              <a:spcAft>
                <a:spcPts val="1200"/>
              </a:spcAft>
              <a:buClr>
                <a:srgbClr val="66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plus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complexe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  <a:p>
            <a:pPr>
              <a:spcAft>
                <a:spcPts val="1200"/>
              </a:spcAft>
              <a:buClr>
                <a:srgbClr val="66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plus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technologique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  <a:p>
            <a:pPr>
              <a:spcAft>
                <a:spcPts val="1200"/>
              </a:spcAft>
              <a:buClr>
                <a:srgbClr val="66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déshumanisée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  <a:p>
            <a:pPr>
              <a:spcAft>
                <a:spcPts val="300"/>
              </a:spcAft>
              <a:buClr>
                <a:srgbClr val="66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opaque</a:t>
            </a:r>
            <a:endParaRPr lang="en-GB" sz="2400" dirty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15616" y="188640"/>
            <a:ext cx="5978216" cy="4638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defRPr/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3. Les mutations de la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filière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</a:rPr>
              <a:t>alimentaire</a:t>
            </a:r>
            <a:endParaRPr lang="en-GB" sz="2400" dirty="0">
              <a:solidFill>
                <a:srgbClr val="CC660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www.scienceetfoi.com/wp-content/uploads/2013/04/boite-noire.jpg"/>
          <p:cNvPicPr>
            <a:picLocks noChangeAspect="1" noChangeArrowheads="1"/>
          </p:cNvPicPr>
          <p:nvPr/>
        </p:nvPicPr>
        <p:blipFill>
          <a:blip r:embed="rId2" cstate="print"/>
          <a:srcRect l="13260" r="18784"/>
          <a:stretch>
            <a:fillRect/>
          </a:stretch>
        </p:blipFill>
        <p:spPr bwMode="auto">
          <a:xfrm>
            <a:off x="5076056" y="4649623"/>
            <a:ext cx="3600400" cy="2019737"/>
          </a:xfrm>
          <a:prstGeom prst="rect">
            <a:avLst/>
          </a:prstGeom>
          <a:noFill/>
        </p:spPr>
      </p:pic>
      <p:pic>
        <p:nvPicPr>
          <p:cNvPr id="7" name="Picture 10" descr="Vign_traitement_guillot"/>
          <p:cNvPicPr>
            <a:picLocks noChangeAspect="1" noChangeArrowheads="1"/>
          </p:cNvPicPr>
          <p:nvPr/>
        </p:nvPicPr>
        <p:blipFill>
          <a:blip r:embed="rId3" cstate="print"/>
          <a:srcRect l="13116" t="21236" r="5798"/>
          <a:stretch>
            <a:fillRect/>
          </a:stretch>
        </p:blipFill>
        <p:spPr bwMode="auto">
          <a:xfrm>
            <a:off x="1547664" y="746430"/>
            <a:ext cx="2736304" cy="16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lavoixeco.com/mediastore/VoixEco/phototheque/Agroalimentaire/delacre_cig_russes_lef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087353"/>
            <a:ext cx="2700933" cy="191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Blog de histoiredelartdelteil :Histoire de l'Art, collège Joseph Delteil, Limoux, Caddie de Duane Hans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836712"/>
            <a:ext cx="21827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.webme.com/pic/g/geographie-ville-en-guerre/commerce-agricole-2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340768"/>
            <a:ext cx="2088232" cy="28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7"/>
          <p:cNvSpPr>
            <a:spLocks noChangeArrowheads="1"/>
          </p:cNvSpPr>
          <p:nvPr/>
        </p:nvSpPr>
        <p:spPr bwMode="auto">
          <a:xfrm flipH="1">
            <a:off x="1475656" y="4904209"/>
            <a:ext cx="144000" cy="1440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 flipH="1">
            <a:off x="1485026" y="4388220"/>
            <a:ext cx="144000" cy="1440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 flipH="1">
            <a:off x="1475656" y="5408265"/>
            <a:ext cx="144000" cy="1440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 flipH="1">
            <a:off x="1475656" y="5949280"/>
            <a:ext cx="144000" cy="1440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 flipH="1">
            <a:off x="1475656" y="6453336"/>
            <a:ext cx="144000" cy="144000"/>
          </a:xfrm>
          <a:prstGeom prst="ellipse">
            <a:avLst/>
          </a:prstGeom>
          <a:solidFill>
            <a:srgbClr val="CC66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31640" y="620688"/>
            <a:ext cx="6362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fr-FR" sz="2400" dirty="0" smtClean="0">
                <a:solidFill>
                  <a:srgbClr val="CC6600"/>
                </a:solidFill>
                <a:latin typeface="Comic Sans MS" pitchFamily="66" charset="0"/>
              </a:rPr>
              <a:t>4. L’offre </a:t>
            </a:r>
            <a:r>
              <a:rPr lang="fr-FR" sz="2400" dirty="0">
                <a:solidFill>
                  <a:srgbClr val="CC6600"/>
                </a:solidFill>
                <a:latin typeface="Comic Sans MS" pitchFamily="66" charset="0"/>
              </a:rPr>
              <a:t>pléthorique </a:t>
            </a:r>
            <a:r>
              <a:rPr lang="fr-FR" sz="2400" dirty="0" smtClean="0">
                <a:solidFill>
                  <a:srgbClr val="CC6600"/>
                </a:solidFill>
                <a:latin typeface="Comic Sans MS" pitchFamily="66" charset="0"/>
              </a:rPr>
              <a:t>d’aliments… «</a:t>
            </a:r>
            <a:r>
              <a:rPr lang="fr-FR" sz="2000" dirty="0" smtClean="0">
                <a:solidFill>
                  <a:srgbClr val="CC6600"/>
                </a:solidFill>
                <a:latin typeface="Comic Sans MS" pitchFamily="66" charset="0"/>
              </a:rPr>
              <a:t>OCNI » </a:t>
            </a:r>
            <a:endParaRPr lang="fr-FR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3933056"/>
            <a:ext cx="432911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Consommateur </a:t>
            </a:r>
          </a:p>
          <a:p>
            <a:pPr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2400" dirty="0" smtClean="0">
                <a:solidFill>
                  <a:srgbClr val="0070C0"/>
                </a:solidFill>
                <a:latin typeface="Comic Sans MS" pitchFamily="66" charset="0"/>
              </a:rPr>
              <a:t>  saturé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</a:p>
          <a:p>
            <a:pPr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lang="fr-FR" sz="2400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fr-FR" sz="2400" dirty="0" smtClean="0">
                <a:solidFill>
                  <a:srgbClr val="0070C0"/>
                </a:solidFill>
                <a:latin typeface="Comic Sans MS" pitchFamily="66" charset="0"/>
              </a:rPr>
              <a:t>perdu</a:t>
            </a:r>
            <a:endParaRPr lang="fr-FR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82903" y="6279703"/>
            <a:ext cx="6141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  <a:defRPr/>
            </a:pPr>
            <a:r>
              <a:rPr lang="fr-FR" sz="2200" dirty="0" err="1">
                <a:solidFill>
                  <a:srgbClr val="0070C0"/>
                </a:solidFill>
                <a:latin typeface="Comic Sans MS" pitchFamily="66" charset="0"/>
              </a:rPr>
              <a:t>hyperchoix</a:t>
            </a:r>
            <a:r>
              <a:rPr lang="fr-FR" sz="2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2200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200" dirty="0">
                <a:solidFill>
                  <a:srgbClr val="0070C0"/>
                </a:solidFill>
                <a:latin typeface="Comic Sans MS" pitchFamily="66" charset="0"/>
              </a:rPr>
              <a:t>inquiétude, anxiété </a:t>
            </a:r>
            <a:r>
              <a:rPr lang="fr-FR" sz="2000" dirty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fr-FR" sz="2000" dirty="0" err="1">
                <a:solidFill>
                  <a:srgbClr val="0070C0"/>
                </a:solidFill>
                <a:latin typeface="Comic Sans MS" pitchFamily="66" charset="0"/>
              </a:rPr>
              <a:t>orthorexie</a:t>
            </a:r>
            <a:r>
              <a:rPr lang="fr-FR" sz="2000" dirty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1505" y="1196752"/>
            <a:ext cx="6293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sz="2400" dirty="0" smtClean="0">
                <a:solidFill>
                  <a:srgbClr val="CC6600"/>
                </a:solidFill>
                <a:latin typeface="Comic Sans MS" pitchFamily="66" charset="0"/>
              </a:rPr>
              <a:t>5. La disparition </a:t>
            </a:r>
            <a:r>
              <a:rPr lang="fr-FR" sz="2400" dirty="0">
                <a:solidFill>
                  <a:srgbClr val="CC6600"/>
                </a:solidFill>
                <a:latin typeface="Comic Sans MS" pitchFamily="66" charset="0"/>
              </a:rPr>
              <a:t>des repères </a:t>
            </a:r>
            <a:r>
              <a:rPr lang="fr-FR" sz="2400" dirty="0" smtClean="0">
                <a:solidFill>
                  <a:srgbClr val="CC6600"/>
                </a:solidFill>
                <a:latin typeface="Comic Sans MS" pitchFamily="66" charset="0"/>
              </a:rPr>
              <a:t>traditionnels</a:t>
            </a:r>
            <a:endParaRPr lang="fr-FR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2079283" y="3185413"/>
            <a:ext cx="648072" cy="415166"/>
          </a:xfrm>
          <a:prstGeom prst="rightArrow">
            <a:avLst>
              <a:gd name="adj1" fmla="val 50000"/>
              <a:gd name="adj2" fmla="val 34313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26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2097" y="110098"/>
            <a:ext cx="7670690" cy="409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Autres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facteurs de 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la montée des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peurs et de la défiance alimentaires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10" descr="99 cent, Andreas Gursky, 1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547211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383842" y="1802433"/>
            <a:ext cx="4700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rgbClr val="CC6600"/>
                </a:solidFill>
                <a:latin typeface="Comic Sans MS" pitchFamily="66" charset="0"/>
              </a:rPr>
              <a:t>6. La « cacophonie » </a:t>
            </a:r>
            <a:r>
              <a:rPr lang="fr-FR" sz="2400" dirty="0">
                <a:solidFill>
                  <a:srgbClr val="CC6600"/>
                </a:solidFill>
                <a:latin typeface="Comic Sans MS" pitchFamily="66" charset="0"/>
              </a:rPr>
              <a:t>diététique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3842" y="2378497"/>
            <a:ext cx="466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dirty="0" smtClean="0">
                <a:solidFill>
                  <a:srgbClr val="CC6600"/>
                </a:solidFill>
                <a:latin typeface="Comic Sans MS" pitchFamily="66" charset="0"/>
              </a:rPr>
              <a:t>7. Internet et réseaux sociaux</a:t>
            </a:r>
            <a:endParaRPr lang="fr-FR" sz="2400" dirty="0">
              <a:solidFill>
                <a:srgbClr val="CC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13494" y="200253"/>
            <a:ext cx="861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900"/>
              </a:spcAft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GB" sz="24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désaffection</a:t>
            </a:r>
            <a:r>
              <a:rPr lang="en-GB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vis-à-vis de la </a:t>
            </a:r>
            <a:r>
              <a:rPr lang="en-GB" sz="24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viande</a:t>
            </a:r>
            <a:endParaRPr lang="en-GB" sz="2400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49598" y="7291154"/>
            <a:ext cx="695890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300"/>
              </a:spcAft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contestation d’un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système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où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animaux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profits</a:t>
            </a:r>
          </a:p>
          <a:p>
            <a:pPr lvl="0" eaLnBrk="0" hangingPunct="0">
              <a:spcAft>
                <a:spcPts val="300"/>
              </a:spcAft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au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mépris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 la santé des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hommes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et de la planète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619672" y="836712"/>
            <a:ext cx="78488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u="sng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1980 :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boeuf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; 1990’s :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porc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1998 :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viande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dans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son ensemble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656184" y="1250753"/>
            <a:ext cx="7812360" cy="810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=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antérieur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aux crises 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(ESB : 1996)</a:t>
            </a:r>
          </a:p>
          <a:p>
            <a:pPr eaLnBrk="0" hangingPunct="0">
              <a:spcAft>
                <a:spcPts val="300"/>
              </a:spcAft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et 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l’hypermédiatisation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du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sujet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alimentation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403648" y="977365"/>
            <a:ext cx="144000" cy="144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 l="54870" t="27379" r="12854" b="40557"/>
          <a:stretch>
            <a:fillRect/>
          </a:stretch>
        </p:blipFill>
        <p:spPr bwMode="auto">
          <a:xfrm>
            <a:off x="4211960" y="3334602"/>
            <a:ext cx="4667535" cy="34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7943391" y="3545549"/>
            <a:ext cx="1601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i="1" dirty="0" err="1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Agreste</a:t>
            </a:r>
            <a:r>
              <a:rPr lang="en-GB" i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619672" y="2636912"/>
            <a:ext cx="7113983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 prix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n’était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pas le 1</a:t>
            </a:r>
            <a:r>
              <a:rPr lang="en-GB" sz="2200" baseline="30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er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déclencheur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cette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baisse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1403648" y="2781964"/>
            <a:ext cx="144000" cy="144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375221" y="4124894"/>
            <a:ext cx="262071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raisons multiples</a:t>
            </a:r>
          </a:p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et </a:t>
            </a:r>
            <a:r>
              <a:rPr lang="en-GB" sz="24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diverses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...</a:t>
            </a:r>
          </a:p>
        </p:txBody>
      </p:sp>
      <p:sp>
        <p:nvSpPr>
          <p:cNvPr id="46" name="Flèche vers le bas 45"/>
          <p:cNvSpPr/>
          <p:nvPr/>
        </p:nvSpPr>
        <p:spPr>
          <a:xfrm>
            <a:off x="2440532" y="3177064"/>
            <a:ext cx="432000" cy="828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34481" y="2132856"/>
            <a:ext cx="7113983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la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conso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.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viande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(ensemble)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baisse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depuis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20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ans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403648" y="2277892"/>
            <a:ext cx="144000" cy="144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7" grpId="1"/>
      <p:bldP spid="44" grpId="0" animBg="1"/>
      <p:bldP spid="44" grpId="1" animBg="1"/>
      <p:bldP spid="44" grpId="2" animBg="1"/>
      <p:bldP spid="45" grpId="0"/>
      <p:bldP spid="45" grpId="1"/>
      <p:bldP spid="45" grpId="2"/>
      <p:bldP spid="46" grpId="0" animBg="1"/>
      <p:bldP spid="46" grpId="1" animBg="1"/>
      <p:bldP spid="46" grpId="2" animBg="1"/>
      <p:bldP spid="18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4788" y="6236292"/>
            <a:ext cx="6737901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12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1</a:t>
            </a:r>
            <a:r>
              <a:rPr lang="en-GB" sz="2200" baseline="30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ères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crises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et forte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médiatisation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peurs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1587" y="2364409"/>
            <a:ext cx="7328397" cy="848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société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tertiarisée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” :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force physique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moins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valorisée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perte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d’aura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l’aliment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qui...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l’incarnait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349113" y="2497755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19672" y="5445224"/>
            <a:ext cx="6987145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souci de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</a:rPr>
              <a:t>santé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et impact des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msg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nutritionnels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349113" y="5624244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47664" y="3501008"/>
            <a:ext cx="7380176" cy="848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Trente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Glorieuses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: forte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hausse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du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pouvoir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d’achat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</a:t>
            </a:r>
          </a:p>
          <a:p>
            <a:pPr eaLnBrk="0" hangingPunct="0"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la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viande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se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banalise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;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elle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n’est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plus un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marqueur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social </a:t>
            </a:r>
            <a:endParaRPr lang="en-GB" sz="2200" dirty="0">
              <a:solidFill>
                <a:srgbClr val="CC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349113" y="3634138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349113" y="6381328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115616" y="188640"/>
            <a:ext cx="813690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FF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déclin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viande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une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tendance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lourde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... pas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récente</a:t>
            </a:r>
            <a:r>
              <a:rPr lang="en-GB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619672" y="4713238"/>
            <a:ext cx="7560840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pas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tjs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adaptée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aux nouveaux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modes de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conso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.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(snacking)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1331640" y="4858274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648" y="879103"/>
            <a:ext cx="7811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600"/>
              </a:spcAft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Une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évolution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des 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représentations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et des 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attentes</a:t>
            </a:r>
            <a:endParaRPr lang="en-GB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73696" y="1700808"/>
            <a:ext cx="7430752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i="1" dirty="0" smtClean="0">
                <a:solidFill>
                  <a:srgbClr val="00B050"/>
                </a:solidFill>
                <a:latin typeface="Comic Sans MS" pitchFamily="66" charset="0"/>
              </a:rPr>
              <a:t>1. </a:t>
            </a:r>
            <a:r>
              <a:rPr lang="en-GB" sz="2200" i="1" u="sng" dirty="0" smtClean="0">
                <a:solidFill>
                  <a:srgbClr val="00B050"/>
                </a:solidFill>
                <a:latin typeface="Comic Sans MS" pitchFamily="66" charset="0"/>
              </a:rPr>
              <a:t>Des </a:t>
            </a:r>
            <a:r>
              <a:rPr lang="en-GB" sz="2200" i="1" u="sng" dirty="0" err="1" smtClean="0">
                <a:solidFill>
                  <a:srgbClr val="00B050"/>
                </a:solidFill>
                <a:latin typeface="Comic Sans MS" pitchFamily="66" charset="0"/>
              </a:rPr>
              <a:t>années</a:t>
            </a:r>
            <a:r>
              <a:rPr lang="en-GB" sz="2200" i="1" u="sng" dirty="0" smtClean="0">
                <a:solidFill>
                  <a:srgbClr val="00B050"/>
                </a:solidFill>
                <a:latin typeface="Comic Sans MS" pitchFamily="66" charset="0"/>
              </a:rPr>
              <a:t> 1980 à </a:t>
            </a:r>
            <a:r>
              <a:rPr lang="en-GB" sz="2200" i="1" u="sng" dirty="0" err="1" smtClean="0">
                <a:solidFill>
                  <a:srgbClr val="00B050"/>
                </a:solidFill>
                <a:latin typeface="Comic Sans MS" pitchFamily="66" charset="0"/>
              </a:rPr>
              <a:t>l’aube</a:t>
            </a:r>
            <a:r>
              <a:rPr lang="en-GB" sz="2200" i="1" u="sng" dirty="0" smtClean="0">
                <a:solidFill>
                  <a:srgbClr val="00B050"/>
                </a:solidFill>
                <a:latin typeface="Comic Sans MS" pitchFamily="66" charset="0"/>
              </a:rPr>
              <a:t> du XXI° siècle</a:t>
            </a:r>
            <a:endParaRPr lang="en-GB" sz="2200" i="1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0" grpId="0" animBg="1"/>
      <p:bldP spid="10" grpId="1" animBg="1"/>
      <p:bldP spid="11" grpId="0"/>
      <p:bldP spid="12" grpId="0" animBg="1"/>
      <p:bldP spid="13" grpId="0"/>
      <p:bldP spid="13" grpId="1"/>
      <p:bldP spid="14" grpId="0" animBg="1"/>
      <p:bldP spid="14" grpId="1" animBg="1"/>
      <p:bldP spid="16" grpId="0" animBg="1"/>
      <p:bldP spid="21" grpId="0"/>
      <p:bldP spid="21" grpId="1"/>
      <p:bldP spid="22" grpId="0" animBg="1"/>
      <p:bldP spid="22" grpId="1" animBg="1"/>
      <p:bldP spid="22" grpId="2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4788" y="764704"/>
            <a:ext cx="7381708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12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nouvelles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crises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+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médiatisation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(en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hausse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)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377680" y="2930823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2199" y="2133876"/>
            <a:ext cx="7344816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OMS (2015)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la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viande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: “</a:t>
            </a:r>
            <a:r>
              <a:rPr lang="en-GB" sz="2200" i="1" dirty="0" err="1" smtClean="0">
                <a:solidFill>
                  <a:srgbClr val="CC6600"/>
                </a:solidFill>
                <a:latin typeface="Comic Sans MS" pitchFamily="66" charset="0"/>
              </a:rPr>
              <a:t>probablement</a:t>
            </a:r>
            <a:r>
              <a:rPr lang="en-GB" sz="2200" i="1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200" i="1" dirty="0" err="1" smtClean="0">
                <a:solidFill>
                  <a:srgbClr val="CC6600"/>
                </a:solidFill>
                <a:latin typeface="Comic Sans MS" pitchFamily="66" charset="0"/>
              </a:rPr>
              <a:t>cancérogène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”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331640" y="2277892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84312" y="3790060"/>
            <a:ext cx="7380176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inquiétudes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/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démographie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mondiale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élevage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gaspilleur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)</a:t>
            </a:r>
            <a:endParaRPr lang="en-GB" sz="2000" dirty="0">
              <a:solidFill>
                <a:srgbClr val="CC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349113" y="3923190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349113" y="909740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1331640" y="4574942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73696" y="116632"/>
            <a:ext cx="7430752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i="1" dirty="0" smtClean="0">
                <a:solidFill>
                  <a:srgbClr val="00B050"/>
                </a:solidFill>
                <a:latin typeface="Comic Sans MS" pitchFamily="66" charset="0"/>
              </a:rPr>
              <a:t>2. </a:t>
            </a:r>
            <a:r>
              <a:rPr lang="en-GB" sz="2200" i="1" u="sng" dirty="0" err="1" smtClean="0">
                <a:solidFill>
                  <a:srgbClr val="00B050"/>
                </a:solidFill>
                <a:latin typeface="Comic Sans MS" pitchFamily="66" charset="0"/>
              </a:rPr>
              <a:t>Depuis</a:t>
            </a:r>
            <a:r>
              <a:rPr lang="en-GB" sz="2200" i="1" u="sng" dirty="0" smtClean="0">
                <a:solidFill>
                  <a:srgbClr val="00B050"/>
                </a:solidFill>
                <a:latin typeface="Comic Sans MS" pitchFamily="66" charset="0"/>
              </a:rPr>
              <a:t> les </a:t>
            </a:r>
            <a:r>
              <a:rPr lang="en-GB" sz="2200" i="1" u="sng" dirty="0" err="1" smtClean="0">
                <a:solidFill>
                  <a:srgbClr val="00B050"/>
                </a:solidFill>
                <a:latin typeface="Comic Sans MS" pitchFamily="66" charset="0"/>
              </a:rPr>
              <a:t>années</a:t>
            </a:r>
            <a:r>
              <a:rPr lang="en-GB" sz="2200" i="1" u="sng" dirty="0" smtClean="0">
                <a:solidFill>
                  <a:srgbClr val="00B050"/>
                </a:solidFill>
                <a:latin typeface="Comic Sans MS" pitchFamily="66" charset="0"/>
              </a:rPr>
              <a:t> 2000</a:t>
            </a:r>
            <a:endParaRPr lang="en-GB" sz="2200" i="1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8239" y="2781948"/>
            <a:ext cx="630813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Aft>
                <a:spcPts val="6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conscience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environnementale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croissante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changement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climatique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GES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émis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par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l’élevage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)  </a:t>
            </a:r>
            <a:endParaRPr lang="en-GB" sz="2000" dirty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581101" y="4439152"/>
            <a:ext cx="7599411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montée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de la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</a:rPr>
              <a:t>sensibilité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</a:rPr>
              <a:t> /</a:t>
            </a:r>
            <a:r>
              <a:rPr lang="en-GB" sz="2200" baseline="30000" dirty="0" smtClean="0">
                <a:solidFill>
                  <a:srgbClr val="CC6600"/>
                </a:solidFill>
                <a:latin typeface="Comic Sans MS" pitchFamily="66" charset="0"/>
              </a:rPr>
              <a:t>t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</a:rPr>
              <a:t>souffrance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et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</a:rPr>
              <a:t> mort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</a:rPr>
              <a:t>animales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endParaRPr lang="en-GB" sz="2200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37315" y="1412776"/>
            <a:ext cx="6737901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internet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et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réseaux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amplifient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331640" y="1557812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601650" y="5087224"/>
            <a:ext cx="714681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végétarismeS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identité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,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distinction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sociale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1331640" y="5232260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601650" y="5706789"/>
            <a:ext cx="714681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prises de position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personnalités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associations...</a:t>
            </a: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1331640" y="5851825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601650" y="6238332"/>
            <a:ext cx="714681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baisse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du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pouvoir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d’achat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essor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pauvreté</a:t>
            </a:r>
            <a:endParaRPr lang="en-GB" sz="2200" dirty="0" smtClean="0">
              <a:solidFill>
                <a:srgbClr val="CC66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1331640" y="6383368"/>
            <a:ext cx="169254" cy="1800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 animBg="1"/>
      <p:bldP spid="13" grpId="0"/>
      <p:bldP spid="14" grpId="0" animBg="1"/>
      <p:bldP spid="16" grpId="0" animBg="1"/>
      <p:bldP spid="22" grpId="0" animBg="1"/>
      <p:bldP spid="17" grpId="0"/>
      <p:bldP spid="19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Adorable Zoo Portraits by Yago Par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228" y="4140369"/>
            <a:ext cx="2602260" cy="2602260"/>
          </a:xfrm>
          <a:prstGeom prst="rect">
            <a:avLst/>
          </a:prstGeom>
          <a:noFill/>
        </p:spPr>
      </p:pic>
      <p:pic>
        <p:nvPicPr>
          <p:cNvPr id="29" name="Picture 10" descr="http://www.google.fr/url?source=imglanding&amp;ct=img&amp;q=http://a.abcnews.com/images/Entertainment/ht_zoo_portraits_sheep_sr_131105_canvas_ssh.jpg&amp;sa=X&amp;ei=bixqVOz4KIGHO6eUgegP&amp;ved=0CAkQ8wc4LA&amp;usg=AFQjCNFbePT_vkMdgVhbH_v6PIraPetxVQ"/>
          <p:cNvPicPr>
            <a:picLocks noChangeAspect="1" noChangeArrowheads="1"/>
          </p:cNvPicPr>
          <p:nvPr/>
        </p:nvPicPr>
        <p:blipFill>
          <a:blip r:embed="rId4" cstate="print"/>
          <a:srcRect l="15107" t="13824" r="12284"/>
          <a:stretch>
            <a:fillRect/>
          </a:stretch>
        </p:blipFill>
        <p:spPr bwMode="auto">
          <a:xfrm>
            <a:off x="2483768" y="4065353"/>
            <a:ext cx="2829294" cy="259907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009899" y="6228601"/>
            <a:ext cx="118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Zoo-portraits</a:t>
            </a:r>
          </a:p>
          <a:p>
            <a:r>
              <a:rPr lang="en-GB" sz="1600" dirty="0" err="1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Yago</a:t>
            </a:r>
            <a:r>
              <a:rPr lang="en-GB" sz="16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Partal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 l="31594" t="29000" r="34741" b="13251"/>
          <a:stretch>
            <a:fillRect/>
          </a:stretch>
        </p:blipFill>
        <p:spPr bwMode="auto">
          <a:xfrm>
            <a:off x="3635896" y="1124744"/>
            <a:ext cx="26119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http://www.google.fr/url?source=imglanding&amp;ct=img&amp;q=http://webneel.com/daily/sites/default/files/images/daily/05-2013/1-cow-portrait-photography.jpg&amp;sa=X&amp;ei=nCpqVN-2HIXEO-OYgIAO&amp;ved=0CAkQ8wc4LQ&amp;usg=AFQjCNG3UoewQcALtXDzE5AI2pwKiR4VjQ"/>
          <p:cNvPicPr>
            <a:picLocks noChangeAspect="1" noChangeArrowheads="1"/>
          </p:cNvPicPr>
          <p:nvPr/>
        </p:nvPicPr>
        <p:blipFill>
          <a:blip r:embed="rId6" cstate="print"/>
          <a:srcRect l="4094" t="12281" r="5842"/>
          <a:stretch>
            <a:fillRect/>
          </a:stretch>
        </p:blipFill>
        <p:spPr bwMode="auto">
          <a:xfrm>
            <a:off x="6012160" y="1700808"/>
            <a:ext cx="2573037" cy="2506038"/>
          </a:xfrm>
          <a:prstGeom prst="rect">
            <a:avLst/>
          </a:prstGeom>
          <a:noFill/>
        </p:spPr>
      </p:pic>
      <p:pic>
        <p:nvPicPr>
          <p:cNvPr id="27" name="Picture 2" descr="http://www.google.fr/url?source=imglanding&amp;ct=img&amp;q=http://i.huffpost.com/gen/1082304/thumbs/o-ZOO-PORTRAITS-facebook.jpg&amp;sa=X&amp;ei=0ylqVOnOEYLIPIalgeAP&amp;ved=0CAkQ8wc4FA&amp;usg=AFQjCNGRPOXFzs9ceFIrBupgGhwNZ-Wp-g"/>
          <p:cNvPicPr>
            <a:picLocks noChangeAspect="1" noChangeArrowheads="1"/>
          </p:cNvPicPr>
          <p:nvPr/>
        </p:nvPicPr>
        <p:blipFill>
          <a:blip r:embed="rId7" cstate="print"/>
          <a:srcRect l="7657" t="18444" r="7738"/>
          <a:stretch>
            <a:fillRect/>
          </a:stretch>
        </p:blipFill>
        <p:spPr bwMode="auto">
          <a:xfrm>
            <a:off x="1456140" y="1628800"/>
            <a:ext cx="2539796" cy="2448272"/>
          </a:xfrm>
          <a:prstGeom prst="rect">
            <a:avLst/>
          </a:prstGeom>
          <a:noFill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15616" y="516882"/>
            <a:ext cx="5875624" cy="4638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lvl="0">
              <a:spcAft>
                <a:spcPts val="300"/>
              </a:spcAft>
            </a:pPr>
            <a:r>
              <a:rPr lang="fr-FR" sz="2400" i="1" dirty="0" smtClean="0">
                <a:solidFill>
                  <a:srgbClr val="0070C0"/>
                </a:solidFill>
                <a:latin typeface="Comic Sans MS" pitchFamily="66" charset="0"/>
              </a:rPr>
              <a:t> L’animal, un homme comme les autres ? </a:t>
            </a:r>
            <a:endParaRPr lang="fr-FR" sz="16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36018" y="84834"/>
            <a:ext cx="5960584" cy="46384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lvl="0">
              <a:spcAft>
                <a:spcPts val="300"/>
              </a:spcAft>
            </a:pPr>
            <a:r>
              <a:rPr lang="fr-FR" sz="2400" i="1" dirty="0" smtClean="0">
                <a:solidFill>
                  <a:srgbClr val="0070C0"/>
                </a:solidFill>
                <a:latin typeface="Comic Sans MS" pitchFamily="66" charset="0"/>
              </a:rPr>
              <a:t>L’ homme, un animal comme les autres ? </a:t>
            </a:r>
            <a:endParaRPr lang="fr-FR" sz="16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055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828204" y="5877272"/>
            <a:ext cx="1080120" cy="504056"/>
          </a:xfrm>
          <a:prstGeom prst="roundRect">
            <a:avLst/>
          </a:prstGeom>
          <a:solidFill>
            <a:srgbClr val="FFFF6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723748" y="2492896"/>
            <a:ext cx="1368152" cy="576064"/>
          </a:xfrm>
          <a:prstGeom prst="roundRect">
            <a:avLst/>
          </a:prstGeom>
          <a:solidFill>
            <a:srgbClr val="CCFFCC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68104" y="2565326"/>
            <a:ext cx="1162498" cy="43088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éthique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291700" y="3933056"/>
            <a:ext cx="1656184" cy="1296144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87973" y="4004643"/>
            <a:ext cx="1428596" cy="118494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tradition,</a:t>
            </a:r>
          </a:p>
          <a:p>
            <a:pPr algn="ctr"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artisanal</a:t>
            </a:r>
          </a:p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terroir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724368" y="3933056"/>
            <a:ext cx="2200180" cy="1440160"/>
          </a:xfrm>
          <a:prstGeom prst="roundRect">
            <a:avLst/>
          </a:prstGeom>
          <a:solidFill>
            <a:srgbClr val="FFCC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11943" y="4005064"/>
            <a:ext cx="2268569" cy="11849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composition ?</a:t>
            </a:r>
          </a:p>
          <a:p>
            <a:pPr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provenance ?</a:t>
            </a:r>
          </a:p>
          <a:p>
            <a:pPr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modes </a:t>
            </a:r>
            <a:r>
              <a:rPr lang="fr-FR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prod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?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764308" y="2492896"/>
            <a:ext cx="1080120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32369" y="2535287"/>
            <a:ext cx="716863" cy="4308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prix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811980" y="1412776"/>
            <a:ext cx="1944216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51940" y="1484809"/>
            <a:ext cx="2664296" cy="7694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attentes ‘’historiques’’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883988" y="3501008"/>
            <a:ext cx="1944216" cy="792088"/>
          </a:xfrm>
          <a:prstGeom prst="ellipse">
            <a:avLst/>
          </a:prstGeom>
          <a:solidFill>
            <a:srgbClr val="FFFFCC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12062" y="3676962"/>
            <a:ext cx="1741182" cy="430887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ATTENTES</a:t>
            </a:r>
            <a:endParaRPr lang="fr-FR" sz="2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1" name="Connecteur droit avec flèche 17"/>
          <p:cNvCxnSpPr>
            <a:cxnSpLocks noChangeShapeType="1"/>
          </p:cNvCxnSpPr>
          <p:nvPr/>
        </p:nvCxnSpPr>
        <p:spPr bwMode="auto">
          <a:xfrm flipV="1">
            <a:off x="4820092" y="2564384"/>
            <a:ext cx="571" cy="792608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cxnSp>
        <p:nvCxnSpPr>
          <p:cNvPr id="22" name="Connecteur droit avec flèche 18"/>
          <p:cNvCxnSpPr>
            <a:cxnSpLocks noChangeShapeType="1"/>
          </p:cNvCxnSpPr>
          <p:nvPr/>
        </p:nvCxnSpPr>
        <p:spPr bwMode="auto">
          <a:xfrm flipH="1" flipV="1">
            <a:off x="3163909" y="3068961"/>
            <a:ext cx="648071" cy="504055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cxnSp>
        <p:nvCxnSpPr>
          <p:cNvPr id="23" name="Connecteur droit avec flèche 22"/>
          <p:cNvCxnSpPr>
            <a:cxnSpLocks noChangeShapeType="1"/>
          </p:cNvCxnSpPr>
          <p:nvPr/>
        </p:nvCxnSpPr>
        <p:spPr bwMode="auto">
          <a:xfrm flipH="1">
            <a:off x="3019892" y="4149080"/>
            <a:ext cx="864095" cy="504056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cxnSp>
        <p:nvCxnSpPr>
          <p:cNvPr id="24" name="Connecteur droit avec flèche 27"/>
          <p:cNvCxnSpPr>
            <a:cxnSpLocks noChangeShapeType="1"/>
          </p:cNvCxnSpPr>
          <p:nvPr/>
        </p:nvCxnSpPr>
        <p:spPr bwMode="auto">
          <a:xfrm flipH="1">
            <a:off x="3851920" y="4437112"/>
            <a:ext cx="648072" cy="1296144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cxnSp>
        <p:nvCxnSpPr>
          <p:cNvPr id="25" name="Connecteur droit avec flèche 30"/>
          <p:cNvCxnSpPr>
            <a:cxnSpLocks noChangeShapeType="1"/>
          </p:cNvCxnSpPr>
          <p:nvPr/>
        </p:nvCxnSpPr>
        <p:spPr bwMode="auto">
          <a:xfrm flipV="1">
            <a:off x="5827584" y="3068960"/>
            <a:ext cx="792708" cy="504056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cxnSp>
        <p:nvCxnSpPr>
          <p:cNvPr id="26" name="Connecteur droit avec flèche 34"/>
          <p:cNvCxnSpPr>
            <a:cxnSpLocks noChangeShapeType="1"/>
          </p:cNvCxnSpPr>
          <p:nvPr/>
        </p:nvCxnSpPr>
        <p:spPr bwMode="auto">
          <a:xfrm>
            <a:off x="5828204" y="4149080"/>
            <a:ext cx="792088" cy="504056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sp>
        <p:nvSpPr>
          <p:cNvPr id="31" name="Rectangle à coins arrondis 30"/>
          <p:cNvSpPr/>
          <p:nvPr/>
        </p:nvSpPr>
        <p:spPr bwMode="auto">
          <a:xfrm>
            <a:off x="2155796" y="5877272"/>
            <a:ext cx="1728192" cy="864096"/>
          </a:xfrm>
          <a:prstGeom prst="roundRect">
            <a:avLst/>
          </a:prstGeom>
          <a:solidFill>
            <a:srgbClr val="FFCC99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3" name="Connecteur droit avec flèche 27"/>
          <p:cNvCxnSpPr>
            <a:cxnSpLocks noChangeShapeType="1"/>
          </p:cNvCxnSpPr>
          <p:nvPr/>
        </p:nvCxnSpPr>
        <p:spPr bwMode="auto">
          <a:xfrm>
            <a:off x="5148064" y="4437112"/>
            <a:ext cx="720080" cy="1296144"/>
          </a:xfrm>
          <a:prstGeom prst="straightConnector1">
            <a:avLst/>
          </a:prstGeom>
          <a:noFill/>
          <a:ln w="28575" algn="ctr">
            <a:solidFill>
              <a:srgbClr val="CC6600"/>
            </a:solidFill>
            <a:round/>
            <a:headEnd/>
            <a:tailEnd type="arrow" w="med" len="me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184672" y="116632"/>
            <a:ext cx="71317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Les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attentes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des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mangeurs</a:t>
            </a:r>
            <a:endParaRPr lang="en-GB" sz="2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764308" y="332656"/>
            <a:ext cx="1584176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h="101600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188244" y="404664"/>
            <a:ext cx="2664296" cy="156196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écurité</a:t>
            </a:r>
          </a:p>
          <a:p>
            <a:pPr algn="ctr"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aveur</a:t>
            </a:r>
          </a:p>
          <a:p>
            <a:pPr algn="ctr">
              <a:spcAft>
                <a:spcPts val="300"/>
              </a:spcAft>
              <a:defRPr/>
            </a:pPr>
            <a:r>
              <a:rPr lang="fr-FR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anté</a:t>
            </a:r>
          </a:p>
          <a:p>
            <a:pPr algn="ctr">
              <a:defRPr/>
            </a:pPr>
            <a:r>
              <a:rPr lang="fr-FR" sz="2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ervice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7" name="Flèche droite 36"/>
          <p:cNvSpPr/>
          <p:nvPr/>
        </p:nvSpPr>
        <p:spPr>
          <a:xfrm rot="19938088">
            <a:off x="5909019" y="1142958"/>
            <a:ext cx="648000" cy="432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000272" y="5904656"/>
            <a:ext cx="776175" cy="4308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local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227804" y="5910371"/>
            <a:ext cx="1564852" cy="7694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proximité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fr-F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humaine</a:t>
            </a:r>
            <a:endParaRPr lang="fr-FR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 descr="RÃ©sultat de recherche d'images pour &quot;loupe&quot;"/>
          <p:cNvPicPr>
            <a:picLocks noChangeAspect="1" noChangeArrowheads="1"/>
          </p:cNvPicPr>
          <p:nvPr/>
        </p:nvPicPr>
        <p:blipFill>
          <a:blip r:embed="rId2" cstate="print"/>
          <a:srcRect b="9243"/>
          <a:stretch>
            <a:fillRect/>
          </a:stretch>
        </p:blipFill>
        <p:spPr bwMode="auto">
          <a:xfrm>
            <a:off x="155575" y="-6354762"/>
            <a:ext cx="1080000" cy="1048035"/>
          </a:xfrm>
          <a:prstGeom prst="rect">
            <a:avLst/>
          </a:prstGeom>
          <a:noFill/>
        </p:spPr>
      </p:pic>
      <p:pic>
        <p:nvPicPr>
          <p:cNvPr id="3" name="Picture 4" descr="RÃ©sultat de recherche d'images pour &quot;loup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6354763"/>
            <a:ext cx="1080000" cy="1154769"/>
          </a:xfrm>
          <a:prstGeom prst="rect">
            <a:avLst/>
          </a:prstGeom>
          <a:noFill/>
        </p:spPr>
      </p:pic>
      <p:pic>
        <p:nvPicPr>
          <p:cNvPr id="62" name="Picture 4" descr="RÃ©sultat de recherche d'images pour &quot;loupe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60"/>
          <a:stretch>
            <a:fillRect/>
          </a:stretch>
        </p:blipFill>
        <p:spPr bwMode="auto">
          <a:xfrm flipH="1">
            <a:off x="211580" y="1916832"/>
            <a:ext cx="193161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1" grpId="0" animBg="1"/>
      <p:bldP spid="34" grpId="0" animBg="1"/>
      <p:bldP spid="35" grpId="0"/>
      <p:bldP spid="37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9pour Les Français et leur budget dédié à l’alimentation - Mars 2017&#10;p e r s o n n e s&#10;77%&#10;43%&#10;35%&#10;31%&#10;29%&#10;28%&#10;23%&#10;17%&#10;16..."/>
          <p:cNvPicPr>
            <a:picLocks noChangeAspect="1" noChangeArrowheads="1"/>
          </p:cNvPicPr>
          <p:nvPr/>
        </p:nvPicPr>
        <p:blipFill>
          <a:blip r:embed="rId2" cstate="print"/>
          <a:srcRect l="1088" t="14162" r="9448"/>
          <a:stretch>
            <a:fillRect/>
          </a:stretch>
        </p:blipFill>
        <p:spPr bwMode="auto">
          <a:xfrm>
            <a:off x="1187624" y="1514401"/>
            <a:ext cx="7848872" cy="5214191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5616" y="188640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4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Les </a:t>
            </a:r>
            <a:r>
              <a:rPr kumimoji="0" lang="fr-FR" sz="24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attentes </a:t>
            </a:r>
            <a:r>
              <a:rPr kumimoji="0" lang="fr-FR" sz="24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« historiques</a:t>
            </a:r>
            <a:r>
              <a:rPr kumimoji="0" lang="fr-FR" sz="24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2400" b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» : toujours présentes</a:t>
            </a:r>
            <a:endParaRPr kumimoji="0" lang="fr-FR" sz="2400" b="0" strike="noStrike" cap="none" normalizeH="0" baseline="0" dirty="0" smtClean="0">
              <a:ln>
                <a:noFill/>
              </a:ln>
              <a:solidFill>
                <a:srgbClr val="0070C0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20827338">
            <a:off x="212722" y="2402259"/>
            <a:ext cx="352839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Pour 58 %, le prix </a:t>
            </a:r>
            <a:r>
              <a:rPr lang="en-GB" sz="2000" u="sng" dirty="0" err="1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n’est</a:t>
            </a:r>
            <a:r>
              <a:rPr lang="en-GB" sz="2000" u="sng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pas</a:t>
            </a:r>
          </a:p>
          <a:p>
            <a:pPr lvl="0">
              <a:spcAft>
                <a:spcPts val="600"/>
              </a:spcAft>
              <a:buClr>
                <a:srgbClr val="FFFFFF"/>
              </a:buClr>
              <a:defRPr/>
            </a:pP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le 1</a:t>
            </a:r>
            <a:r>
              <a:rPr lang="en-GB" sz="2000" baseline="300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er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dirty="0" err="1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critère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de </a:t>
            </a:r>
            <a:r>
              <a:rPr lang="en-GB" sz="2000" dirty="0" err="1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choix</a:t>
            </a:r>
            <a:r>
              <a:rPr lang="en-GB" sz="20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!</a:t>
            </a:r>
            <a:endParaRPr lang="en-GB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79912" y="2202543"/>
            <a:ext cx="1584176" cy="64807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92080" y="108235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FFFFFF"/>
              </a:buClr>
              <a:defRPr/>
            </a:pPr>
            <a:r>
              <a:rPr lang="en-GB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prix, </a:t>
            </a:r>
            <a:r>
              <a:rPr lang="en-GB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goût</a:t>
            </a:r>
            <a:r>
              <a:rPr lang="en-GB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, </a:t>
            </a:r>
            <a:r>
              <a:rPr lang="en-GB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sécurité</a:t>
            </a:r>
            <a:r>
              <a:rPr lang="en-GB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+ </a:t>
            </a:r>
            <a:r>
              <a:rPr lang="en-GB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praticité</a:t>
            </a:r>
            <a:endParaRPr lang="en-GB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Wingdings" pitchFamily="2" charset="2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860032" y="1482463"/>
            <a:ext cx="720080" cy="7200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619672" y="2670583"/>
            <a:ext cx="1656184" cy="5058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876256" y="5076080"/>
            <a:ext cx="2160240" cy="6211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907704" y="5157192"/>
            <a:ext cx="1512168" cy="57606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91680" y="2670583"/>
            <a:ext cx="1560340" cy="494624"/>
          </a:xfrm>
          <a:prstGeom prst="rect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la nature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91263" y="5126499"/>
            <a:ext cx="2022005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la </a:t>
            </a:r>
            <a:r>
              <a:rPr lang="en-GB" sz="26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solidarité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851920" y="3397062"/>
            <a:ext cx="2304256" cy="1184066"/>
          </a:xfrm>
          <a:prstGeom prst="ellipse">
            <a:avLst/>
          </a:prstGeom>
          <a:solidFill>
            <a:srgbClr val="CCFFCC"/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203848" y="3501008"/>
            <a:ext cx="3637989" cy="8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Aft>
                <a:spcPts val="300"/>
              </a:spcAft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éthique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 de</a:t>
            </a:r>
          </a:p>
          <a:p>
            <a:pPr algn="ctr" eaLnBrk="0" hangingPunct="0">
              <a:spcAft>
                <a:spcPts val="600"/>
              </a:spcAft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err="1" smtClean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l’alimentation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 </a:t>
            </a:r>
            <a:endParaRPr lang="en-GB" sz="2400" dirty="0">
              <a:solidFill>
                <a:srgbClr val="00B050"/>
              </a:solidFill>
              <a:latin typeface="Comic Sans MS" pitchFamily="64" charset="0"/>
              <a:cs typeface="Arial Unicode MS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948264" y="2640966"/>
            <a:ext cx="1512168" cy="5760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979712" y="5150595"/>
            <a:ext cx="1401644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le corps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088361" y="2640966"/>
            <a:ext cx="1291036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l’animal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3059832" y="3246648"/>
            <a:ext cx="792087" cy="432047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3347864" y="4430713"/>
            <a:ext cx="720080" cy="616134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6156175" y="3246647"/>
            <a:ext cx="720079" cy="504056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H="1" flipV="1">
            <a:off x="5940152" y="4430713"/>
            <a:ext cx="864096" cy="576064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707904" y="2278033"/>
            <a:ext cx="26132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i="1" dirty="0" err="1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sym typeface="Wingdings" pitchFamily="2" charset="2"/>
              </a:rPr>
              <a:t>Une</a:t>
            </a:r>
            <a:r>
              <a:rPr lang="en-GB" sz="2200" b="1" i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b="1" i="1" dirty="0" err="1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sym typeface="Wingdings" pitchFamily="2" charset="2"/>
              </a:rPr>
              <a:t>éthique</a:t>
            </a:r>
            <a:r>
              <a:rPr lang="en-GB" sz="2200" b="1" i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sym typeface="Wingdings" pitchFamily="2" charset="2"/>
              </a:rPr>
              <a:t> de...</a:t>
            </a:r>
            <a:endParaRPr lang="fr-FR" sz="2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979712" y="132021"/>
            <a:ext cx="60740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L’émergence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d’une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éthique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alimentaire</a:t>
            </a:r>
            <a:endParaRPr lang="en-GB" sz="2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403648" y="1412776"/>
            <a:ext cx="108000" cy="10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/>
          </a:p>
        </p:txBody>
      </p:sp>
      <p:sp>
        <p:nvSpPr>
          <p:cNvPr id="36" name="Rectangle 35"/>
          <p:cNvSpPr/>
          <p:nvPr/>
        </p:nvSpPr>
        <p:spPr>
          <a:xfrm>
            <a:off x="1584970" y="1239143"/>
            <a:ext cx="6875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quête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de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sens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d’une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alimentation “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bonne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”</a:t>
            </a:r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439664" y="980728"/>
            <a:ext cx="108000" cy="10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00"/>
          </a:p>
        </p:txBody>
      </p:sp>
      <p:sp>
        <p:nvSpPr>
          <p:cNvPr id="38" name="Rectangle 37"/>
          <p:cNvSpPr/>
          <p:nvPr/>
        </p:nvSpPr>
        <p:spPr>
          <a:xfrm>
            <a:off x="1619672" y="764704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valeurs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attribuées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l’acte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alimentaire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/ aliments </a:t>
            </a:r>
            <a:endParaRPr lang="fr-FR" sz="2200" dirty="0"/>
          </a:p>
        </p:txBody>
      </p:sp>
      <p:sp>
        <p:nvSpPr>
          <p:cNvPr id="27" name="Rectangle 26"/>
          <p:cNvSpPr/>
          <p:nvPr/>
        </p:nvSpPr>
        <p:spPr>
          <a:xfrm>
            <a:off x="6012160" y="6413266"/>
            <a:ext cx="3052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... en interaction </a:t>
            </a:r>
            <a:r>
              <a:rPr lang="en-GB" sz="2000" i="1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étroite</a:t>
            </a:r>
            <a:endParaRPr lang="fr-FR" sz="2000" i="1" dirty="0"/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3995936" y="5769248"/>
            <a:ext cx="2016224" cy="62116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 dirty="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067944" y="5805264"/>
            <a:ext cx="1919413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la </a:t>
            </a:r>
            <a:r>
              <a:rPr lang="en-GB" sz="26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sincérité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V="1">
            <a:off x="5004048" y="4646737"/>
            <a:ext cx="0" cy="1008112"/>
          </a:xfrm>
          <a:prstGeom prst="lin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/>
      <p:bldP spid="20" grpId="0" animBg="1"/>
      <p:bldP spid="22" grpId="0" animBg="1"/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/>
      <p:bldP spid="27" grpId="0"/>
      <p:bldP spid="39" grpId="0" animBg="1"/>
      <p:bldP spid="40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88640"/>
            <a:ext cx="7812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FFFFFF"/>
              </a:buClr>
              <a:defRPr/>
            </a:pP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1.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Pourquoi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ré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-enchanter </a:t>
            </a:r>
            <a:r>
              <a:rPr lang="en-GB" sz="2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l’alimentation</a:t>
            </a:r>
            <a:r>
              <a:rPr lang="en-GB" sz="2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 ?</a:t>
            </a: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 flipH="1">
            <a:off x="1502653" y="1052736"/>
            <a:ext cx="189027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8728" y="908720"/>
            <a:ext cx="7131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Trente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Glorieuses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: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parenthèse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...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enchantée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</p:txBody>
      </p:sp>
      <p:pic>
        <p:nvPicPr>
          <p:cNvPr id="19458" name="Picture 2" descr="RÃ©sultat de recherche d'images pour &quot;hypermarchÃ© annÃ©es 60&quot;"/>
          <p:cNvPicPr>
            <a:picLocks noChangeAspect="1" noChangeArrowheads="1"/>
          </p:cNvPicPr>
          <p:nvPr/>
        </p:nvPicPr>
        <p:blipFill>
          <a:blip r:embed="rId2" cstate="print"/>
          <a:srcRect t="6342" r="15438"/>
          <a:stretch>
            <a:fillRect/>
          </a:stretch>
        </p:blipFill>
        <p:spPr bwMode="auto">
          <a:xfrm>
            <a:off x="1547664" y="1610055"/>
            <a:ext cx="3960440" cy="2741540"/>
          </a:xfrm>
          <a:prstGeom prst="rect">
            <a:avLst/>
          </a:prstGeom>
          <a:noFill/>
        </p:spPr>
      </p:pic>
      <p:pic>
        <p:nvPicPr>
          <p:cNvPr id="21" name="Picture 4" descr="http://4.bp.blogspot.com/-XI_NHE1-m7w/TVhNxV1w0uI/AAAAAAAAACI/cJkGzZD5s50/s1600/cocotte+seb+1953.jpg"/>
          <p:cNvPicPr>
            <a:picLocks noChangeAspect="1" noChangeArrowheads="1"/>
          </p:cNvPicPr>
          <p:nvPr/>
        </p:nvPicPr>
        <p:blipFill>
          <a:blip r:embed="rId3" cstate="print"/>
          <a:srcRect l="50781"/>
          <a:stretch>
            <a:fillRect/>
          </a:stretch>
        </p:blipFill>
        <p:spPr bwMode="auto">
          <a:xfrm rot="249355">
            <a:off x="6037987" y="1938693"/>
            <a:ext cx="2724386" cy="36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www.google.fr/url?source=imglanding&amp;ct=img&amp;q=http://www.francebleu.fr/sites/default/files/imagecache/462_ressource/2013/03/01/370161/images/telechargement.jpg&amp;sa=X&amp;ei=-RQ5VILrEpHpaK-RgMgC&amp;ved=0CAkQ8wc&amp;usg=AFQjCNFDmBM2qbKgdG-zLBU5WR67RPoU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808" y="4077072"/>
            <a:ext cx="3783360" cy="25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7380312" y="5301208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l="14648" t="28078" r="15771" b="9180"/>
          <a:stretch>
            <a:fillRect/>
          </a:stretch>
        </p:blipFill>
        <p:spPr bwMode="auto">
          <a:xfrm>
            <a:off x="1835696" y="1772816"/>
            <a:ext cx="6624736" cy="448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15616" y="260648"/>
            <a:ext cx="6199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200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corps, la santé </a:t>
            </a:r>
            <a:r>
              <a:rPr lang="en-GB" sz="2200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  </a:t>
            </a:r>
            <a:r>
              <a:rPr lang="en-GB" sz="2200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l’</a:t>
            </a:r>
            <a:r>
              <a:rPr lang="en-GB" sz="2200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activité</a:t>
            </a:r>
            <a:r>
              <a:rPr lang="en-GB" sz="2200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physique</a:t>
            </a:r>
            <a:endParaRPr lang="fr-FR" sz="22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59632" y="2276872"/>
            <a:ext cx="1656184" cy="50580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732240" y="5013176"/>
            <a:ext cx="2160240" cy="6211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547664" y="4941168"/>
            <a:ext cx="1440160" cy="57606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31640" y="2276872"/>
            <a:ext cx="1560340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la nature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747247" y="5063595"/>
            <a:ext cx="2022005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la </a:t>
            </a:r>
            <a:r>
              <a:rPr lang="en-GB" sz="26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solidarité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754842" y="3068960"/>
            <a:ext cx="2113302" cy="1256074"/>
          </a:xfrm>
          <a:prstGeom prst="ellipse">
            <a:avLst/>
          </a:prstGeom>
          <a:solidFill>
            <a:srgbClr val="FFCCFF"/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022243" y="3140968"/>
            <a:ext cx="3637989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 err="1" smtClean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viande</a:t>
            </a:r>
            <a:endParaRPr lang="en-GB" sz="3000" dirty="0" smtClean="0">
              <a:solidFill>
                <a:srgbClr val="00B050"/>
              </a:solidFill>
              <a:latin typeface="Comic Sans MS" pitchFamily="64" charset="0"/>
              <a:cs typeface="Arial Unicode MS" charset="0"/>
            </a:endParaRPr>
          </a:p>
          <a:p>
            <a:pPr algn="ctr"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 err="1" smtClean="0">
                <a:solidFill>
                  <a:srgbClr val="00B050"/>
                </a:solidFill>
                <a:latin typeface="Comic Sans MS" pitchFamily="64" charset="0"/>
                <a:cs typeface="Arial Unicode MS" charset="0"/>
              </a:rPr>
              <a:t>élevage</a:t>
            </a:r>
            <a:endParaRPr lang="en-GB" sz="3000" dirty="0">
              <a:solidFill>
                <a:srgbClr val="00B050"/>
              </a:solidFill>
              <a:latin typeface="Comic Sans MS" pitchFamily="64" charset="0"/>
              <a:cs typeface="Arial Unicode MS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732240" y="2060848"/>
            <a:ext cx="1512168" cy="5760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47664" y="4970587"/>
            <a:ext cx="1401644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le corps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872337" y="2060848"/>
            <a:ext cx="1291036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l’animal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14234" y="1772816"/>
            <a:ext cx="256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Une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i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éthique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de...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3779912" y="5904184"/>
            <a:ext cx="1944216" cy="62116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360">
            <a:solidFill>
              <a:srgbClr val="FFFFFF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2400" dirty="0">
              <a:solidFill>
                <a:schemeClr val="bg1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794919" y="5904184"/>
            <a:ext cx="1919413" cy="494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99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la </a:t>
            </a:r>
            <a:r>
              <a:rPr lang="en-GB" sz="26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cs typeface="Arial Unicode MS" charset="0"/>
              </a:rPr>
              <a:t>sincérité</a:t>
            </a:r>
            <a:endParaRPr lang="en-GB" sz="2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  <a:cs typeface="Arial Unicode MS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218120" y="236039"/>
            <a:ext cx="7530344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La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viande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et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l’élevage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: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sont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perçus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comme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étant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en </a:t>
            </a:r>
            <a:r>
              <a:rPr lang="en-GB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conflit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avec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ces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cinq</a:t>
            </a:r>
            <a:r>
              <a:rPr lang="en-GB" sz="24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dimensions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éthiques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2" name="Double flèche verticale 31"/>
          <p:cNvSpPr/>
          <p:nvPr/>
        </p:nvSpPr>
        <p:spPr>
          <a:xfrm rot="18081471">
            <a:off x="3168085" y="2674090"/>
            <a:ext cx="360000" cy="792000"/>
          </a:xfrm>
          <a:prstGeom prst="up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Double flèche verticale 32"/>
          <p:cNvSpPr/>
          <p:nvPr/>
        </p:nvSpPr>
        <p:spPr>
          <a:xfrm rot="13517701">
            <a:off x="3199879" y="4057363"/>
            <a:ext cx="360000" cy="972000"/>
          </a:xfrm>
          <a:prstGeom prst="up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Double flèche verticale 40"/>
          <p:cNvSpPr/>
          <p:nvPr/>
        </p:nvSpPr>
        <p:spPr>
          <a:xfrm rot="10800000">
            <a:off x="4572040" y="4466729"/>
            <a:ext cx="360000" cy="1296000"/>
          </a:xfrm>
          <a:prstGeom prst="up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Double flèche verticale 42"/>
          <p:cNvSpPr/>
          <p:nvPr/>
        </p:nvSpPr>
        <p:spPr>
          <a:xfrm rot="7729291">
            <a:off x="6083602" y="4049017"/>
            <a:ext cx="360000" cy="1095189"/>
          </a:xfrm>
          <a:prstGeom prst="up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Double flèche verticale 43"/>
          <p:cNvSpPr/>
          <p:nvPr/>
        </p:nvSpPr>
        <p:spPr>
          <a:xfrm rot="2893835">
            <a:off x="6143673" y="2544989"/>
            <a:ext cx="360000" cy="900000"/>
          </a:xfrm>
          <a:prstGeom prst="upDown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9738" t="82592" r="58706" b="15696"/>
          <a:stretch>
            <a:fillRect/>
          </a:stretch>
        </p:blipFill>
        <p:spPr bwMode="auto">
          <a:xfrm>
            <a:off x="5456668" y="6381328"/>
            <a:ext cx="3579828" cy="2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695" t="39794" r="58576" b="41032"/>
          <a:stretch>
            <a:fillRect/>
          </a:stretch>
        </p:blipFill>
        <p:spPr bwMode="auto">
          <a:xfrm>
            <a:off x="1403648" y="980728"/>
            <a:ext cx="3600400" cy="24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1821" t="39794" r="42450" b="41032"/>
          <a:stretch>
            <a:fillRect/>
          </a:stretch>
        </p:blipFill>
        <p:spPr bwMode="auto">
          <a:xfrm>
            <a:off x="5220072" y="1916832"/>
            <a:ext cx="3876431" cy="265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7602" t="39794" r="26447" b="41032"/>
          <a:stretch>
            <a:fillRect/>
          </a:stretch>
        </p:blipFill>
        <p:spPr bwMode="auto">
          <a:xfrm>
            <a:off x="1276875" y="4221088"/>
            <a:ext cx="37271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32040" y="1167135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16 %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6876256" y="4581128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13 %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4885896" y="5229200"/>
            <a:ext cx="1486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71%</a:t>
            </a:r>
            <a:endParaRPr lang="fr-FR" sz="54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3394" y="116632"/>
            <a:ext cx="741260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Laquelle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ces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trois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images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représente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le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mieux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l’idée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vous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vous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faites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d’une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viande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qualité</a:t>
            </a:r>
            <a:r>
              <a:rPr lang="en-GB" sz="22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? </a:t>
            </a:r>
          </a:p>
          <a:p>
            <a:pPr algn="r"/>
            <a:r>
              <a:rPr lang="en-GB" sz="1600" i="1" dirty="0" smtClean="0">
                <a:solidFill>
                  <a:srgbClr val="0070C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(base : n = 3500)</a:t>
            </a:r>
            <a:endParaRPr lang="fr-FR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87624" y="188640"/>
            <a:ext cx="7447532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Les Français ne basculent pas massivement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dans le 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végétarisme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" t="13334" r="2210"/>
          <a:stretch>
            <a:fillRect/>
          </a:stretch>
        </p:blipFill>
        <p:spPr bwMode="auto">
          <a:xfrm>
            <a:off x="899592" y="2492896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H="1">
            <a:off x="2627784" y="1052736"/>
            <a:ext cx="288032" cy="17281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7544" y="2276872"/>
            <a:ext cx="129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moins d’1 fois</a:t>
            </a:r>
          </a:p>
          <a:p>
            <a:r>
              <a:rPr lang="fr-FR" sz="14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par semaine</a:t>
            </a:r>
            <a:endParaRPr lang="fr-FR" sz="1400" dirty="0">
              <a:solidFill>
                <a:srgbClr val="00B05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691680" y="2617748"/>
            <a:ext cx="429439" cy="3071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36" t="3879" b="86666"/>
          <a:stretch>
            <a:fillRect/>
          </a:stretch>
        </p:blipFill>
        <p:spPr bwMode="auto">
          <a:xfrm>
            <a:off x="8100392" y="1988840"/>
            <a:ext cx="923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785960" y="98072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juin 2018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8024" y="2010326"/>
            <a:ext cx="2077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les plus carnivores…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292080" y="2564904"/>
            <a:ext cx="576064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4932040" y="3212976"/>
            <a:ext cx="936104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5508104" y="4365104"/>
            <a:ext cx="360040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5364088" y="5301208"/>
            <a:ext cx="504056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156176" y="6021288"/>
            <a:ext cx="792088" cy="216024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785417" y="3163837"/>
            <a:ext cx="7572375" cy="1057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</a:rPr>
              <a:t>Écouter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citoyens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, accepter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leurs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interpellations</a:t>
            </a:r>
          </a:p>
          <a:p>
            <a:pPr>
              <a:spcAft>
                <a:spcPts val="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et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mises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en cause et... 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prendre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en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</a:rPr>
              <a:t>compte</a:t>
            </a:r>
            <a:endParaRPr lang="en-GB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4077796"/>
            <a:ext cx="8202612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 typeface="Wingdings"/>
              <a:buChar char="à"/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comprendre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la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sensibilité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, modes de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pensée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inquiétudes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...</a:t>
            </a:r>
          </a:p>
          <a:p>
            <a:pPr>
              <a:spcAft>
                <a:spcPts val="300"/>
              </a:spcAft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de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ses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interlocuteurs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(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ni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irrationnels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ni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hystériques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)</a:t>
            </a:r>
            <a:endParaRPr lang="en-GB" sz="2000" dirty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 flipH="1">
            <a:off x="1547680" y="3344168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619673" y="260648"/>
            <a:ext cx="9289031" cy="498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</a:t>
            </a:r>
            <a:r>
              <a:rPr lang="en-GB" sz="2400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faire pour “</a:t>
            </a:r>
            <a:r>
              <a:rPr lang="en-GB" sz="2400" i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réenchanter</a:t>
            </a:r>
            <a:r>
              <a:rPr lang="en-GB" sz="2400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la charcuterie ? </a:t>
            </a:r>
            <a:endParaRPr lang="en-GB" sz="2400" i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392113" y="1074420"/>
            <a:ext cx="75723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1.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Communiquer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... au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sens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étymologique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 du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terme</a:t>
            </a:r>
            <a:endParaRPr lang="en-GB" sz="2400" i="1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07190" y="1717358"/>
            <a:ext cx="511229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Communication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n’est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pas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publicité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!</a:t>
            </a:r>
          </a:p>
          <a:p>
            <a:pPr>
              <a:spcAft>
                <a:spcPts val="600"/>
              </a:spcAft>
              <a:defRPr/>
            </a:pP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(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paillettes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,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poudre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aux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yeux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,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contes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de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fée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...)</a:t>
            </a:r>
            <a:endParaRPr lang="en-GB" dirty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 flipH="1">
            <a:off x="1539280" y="1883063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1929" y="2524834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GB" sz="2000" i="1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Communicare</a:t>
            </a:r>
            <a:r>
              <a:rPr lang="en-GB" sz="2000" i="1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  </a:t>
            </a:r>
            <a:r>
              <a:rPr lang="en-GB" sz="20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: </a:t>
            </a:r>
            <a:r>
              <a:rPr lang="en-GB" sz="20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mettre</a:t>
            </a:r>
            <a:r>
              <a:rPr lang="en-GB" sz="20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 en </a:t>
            </a:r>
            <a:r>
              <a:rPr lang="en-GB" sz="20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commun</a:t>
            </a:r>
            <a:r>
              <a:rPr lang="en-GB" sz="20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; </a:t>
            </a:r>
            <a:r>
              <a:rPr lang="en-GB" sz="20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entrer</a:t>
            </a:r>
            <a:r>
              <a:rPr lang="en-GB" sz="20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 en relation avec</a:t>
            </a:r>
            <a:endParaRPr lang="en-GB" sz="2000" dirty="0">
              <a:solidFill>
                <a:srgbClr val="CC660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1996" y="4869160"/>
            <a:ext cx="820261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commmunication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apaisée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plutôt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que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ring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boxe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!</a:t>
            </a:r>
            <a:endParaRPr lang="en-GB" sz="2000" dirty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 animBg="1"/>
      <p:bldP spid="41" grpId="0"/>
      <p:bldP spid="4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7896" y="2708920"/>
            <a:ext cx="69264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montrer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réalités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de la production</a:t>
            </a:r>
            <a:endParaRPr lang="fr-FR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 flipH="1">
            <a:off x="1576437" y="2904182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3688" y="3862209"/>
            <a:ext cx="7301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jouer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la carte de </a:t>
            </a:r>
            <a:r>
              <a:rPr lang="en-GB" sz="2200" dirty="0" err="1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l’humain</a:t>
            </a:r>
            <a:r>
              <a:rPr lang="en-GB" sz="2200" dirty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 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 flipH="1">
            <a:off x="1577131" y="399668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1539" y="4349279"/>
            <a:ext cx="8747125" cy="80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communication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proximité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: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éleveurs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ou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salariés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</a:p>
          <a:p>
            <a:pPr>
              <a:spcAft>
                <a:spcPts val="3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 </a:t>
            </a:r>
            <a:r>
              <a:rPr lang="en-GB" sz="2200" dirty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capital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sympathie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,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registre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émotionnel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...</a:t>
            </a:r>
            <a:endParaRPr lang="en-GB" sz="2200" dirty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4212" y="3142129"/>
            <a:ext cx="52052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200" i="1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cf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portes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ouvertes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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“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rien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cacher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”</a:t>
            </a:r>
            <a:endParaRPr lang="en-GB" sz="2200" dirty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0343" y="188640"/>
            <a:ext cx="6489597" cy="2346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proposer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dialogue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et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</a:rPr>
              <a:t>co-construction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aux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asso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et aux...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citoyens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pas de posture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défensive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ou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de combat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proactif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plutôt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que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réactif</a:t>
            </a:r>
            <a:endParaRPr lang="en-GB" sz="20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des arguments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</a:rPr>
              <a:t>positifs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r">
              <a:spcAft>
                <a:spcPts val="300"/>
              </a:spcAft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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restaurer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 de la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</a:rPr>
              <a:t>confiance</a:t>
            </a:r>
            <a:endParaRPr lang="en-GB" sz="20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 flipH="1">
            <a:off x="1475656" y="366633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5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231031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Une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attitude de ...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transparence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9912" y="776317"/>
            <a:ext cx="228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GB" sz="2600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sincérité</a:t>
            </a:r>
            <a:endParaRPr lang="fr-FR" sz="26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04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93784"/>
            <a:ext cx="4968552" cy="186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763688" y="4432900"/>
            <a:ext cx="5452134" cy="1300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</a:rPr>
              <a:t>Un </a:t>
            </a:r>
            <a:r>
              <a:rPr lang="fr-FR" sz="2200" dirty="0" smtClean="0">
                <a:solidFill>
                  <a:srgbClr val="CC6600"/>
                </a:solidFill>
                <a:latin typeface="Comic Sans MS" pitchFamily="66" charset="0"/>
              </a:rPr>
              <a:t>discours de vérité </a:t>
            </a:r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fr-FR" sz="2200" dirty="0" smtClean="0">
                <a:solidFill>
                  <a:srgbClr val="00B050"/>
                </a:solidFill>
                <a:latin typeface="Comic Sans MS" pitchFamily="66" charset="0"/>
              </a:rPr>
              <a:t>« parlons en », </a:t>
            </a:r>
          </a:p>
          <a:p>
            <a:pPr>
              <a:spcAft>
                <a:spcPts val="300"/>
              </a:spcAft>
            </a:pPr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</a:rPr>
              <a:t>réalisations positives, progrès accomplis</a:t>
            </a:r>
          </a:p>
          <a:p>
            <a:pPr>
              <a:spcAft>
                <a:spcPts val="300"/>
              </a:spcAft>
            </a:pPr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</a:rPr>
              <a:t>et aussi … insuffisances </a:t>
            </a:r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4008" y="2501896"/>
            <a:ext cx="4320480" cy="45720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54 % : les entreprises ne nous informent pas honnêtement 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Enquête </a:t>
            </a:r>
            <a:r>
              <a:rPr kumimoji="0" lang="fr-FR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Opinionway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pour ANIA 2015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 flipH="1">
            <a:off x="1296466" y="420912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175185" y="218536"/>
            <a:ext cx="1923690" cy="576532"/>
          </a:xfrm>
          <a:custGeom>
            <a:avLst/>
            <a:gdLst>
              <a:gd name="connsiteX0" fmla="*/ 0 w 1923690"/>
              <a:gd name="connsiteY0" fmla="*/ 531962 h 576532"/>
              <a:gd name="connsiteX1" fmla="*/ 491706 w 1923690"/>
              <a:gd name="connsiteY1" fmla="*/ 5751 h 576532"/>
              <a:gd name="connsiteX2" fmla="*/ 1026543 w 1923690"/>
              <a:gd name="connsiteY2" fmla="*/ 566468 h 576532"/>
              <a:gd name="connsiteX3" fmla="*/ 1923690 w 1923690"/>
              <a:gd name="connsiteY3" fmla="*/ 66136 h 576532"/>
              <a:gd name="connsiteX4" fmla="*/ 1923690 w 1923690"/>
              <a:gd name="connsiteY4" fmla="*/ 66136 h 5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690" h="576532">
                <a:moveTo>
                  <a:pt x="0" y="531962"/>
                </a:moveTo>
                <a:cubicBezTo>
                  <a:pt x="160308" y="265981"/>
                  <a:pt x="320616" y="0"/>
                  <a:pt x="491706" y="5751"/>
                </a:cubicBezTo>
                <a:cubicBezTo>
                  <a:pt x="662796" y="11502"/>
                  <a:pt x="787879" y="556404"/>
                  <a:pt x="1026543" y="566468"/>
                </a:cubicBezTo>
                <a:cubicBezTo>
                  <a:pt x="1265207" y="576532"/>
                  <a:pt x="1923690" y="66136"/>
                  <a:pt x="1923690" y="66136"/>
                </a:cubicBezTo>
                <a:lnTo>
                  <a:pt x="1923690" y="66136"/>
                </a:ln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7624" y="332656"/>
            <a:ext cx="75723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2. Faire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évoluer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 les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pratiques</a:t>
            </a:r>
            <a:endParaRPr lang="en-GB" sz="2400" i="1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1131" y="1007294"/>
            <a:ext cx="8510587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...à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partir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des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attentes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exprimées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par 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citoyens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  <a:sym typeface="Wingdings" pitchFamily="2" charset="2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 flipH="1">
            <a:off x="1619672" y="1160281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0209" y="3283823"/>
            <a:ext cx="8510587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faire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connaître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les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progrès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accomplis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, les initiatives...</a:t>
            </a:r>
            <a:endParaRPr lang="fr-FR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 flipH="1">
            <a:off x="1628750" y="3436810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1131" y="1701969"/>
            <a:ext cx="8510587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Co-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construire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les aspects 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améliorer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  <a:sym typeface="Wingdings" pitchFamily="2" charset="2"/>
            </a:endParaRPr>
          </a:p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avec des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échéances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(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réalistes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).</a:t>
            </a:r>
            <a:endParaRPr lang="fr-FR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 flipH="1">
            <a:off x="1619672" y="1854956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3626" y="2708920"/>
            <a:ext cx="6216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</a:rPr>
              <a:t>Des engagements </a:t>
            </a:r>
            <a:r>
              <a:rPr lang="fr-FR" sz="2200" dirty="0" smtClean="0">
                <a:solidFill>
                  <a:srgbClr val="CC6600"/>
                </a:solidFill>
                <a:latin typeface="Comic Sans MS" pitchFamily="66" charset="0"/>
              </a:rPr>
              <a:t>datés</a:t>
            </a:r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fr-FR" sz="2200" dirty="0" smtClean="0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« venez </a:t>
            </a:r>
            <a:r>
              <a:rPr lang="fr-FR" sz="2200" dirty="0" smtClean="0">
                <a:solidFill>
                  <a:srgbClr val="00B050"/>
                </a:solidFill>
                <a:latin typeface="Comic Sans MS" pitchFamily="66" charset="0"/>
              </a:rPr>
              <a:t>vérifier ! »</a:t>
            </a:r>
            <a:endParaRPr lang="fr-FR" sz="2200" dirty="0">
              <a:solidFill>
                <a:srgbClr val="00B050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 flipH="1">
            <a:off x="1619672" y="2851791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Picture 6" descr="Nature morte Vin Pain Saucisson Fond noir Verre Ã  vin Nourri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90301"/>
            <a:ext cx="4695156" cy="270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5" grpId="0"/>
      <p:bldP spid="26" grpId="0" animBg="1"/>
      <p:bldP spid="27" grpId="0"/>
      <p:bldP spid="28" grpId="0" animBg="1"/>
      <p:bldP spid="9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48097" y="260648"/>
            <a:ext cx="75723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3.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Redonner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 de la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valeur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 et du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sens</a:t>
            </a:r>
            <a:r>
              <a:rPr lang="en-GB" sz="2400" i="1" dirty="0" smtClean="0">
                <a:solidFill>
                  <a:srgbClr val="CC6600"/>
                </a:solidFill>
                <a:latin typeface="Comic Sans MS" pitchFamily="66" charset="0"/>
              </a:rPr>
              <a:t> à </a:t>
            </a:r>
            <a:r>
              <a:rPr lang="en-GB" sz="2400" i="1" dirty="0" err="1" smtClean="0">
                <a:solidFill>
                  <a:srgbClr val="CC6600"/>
                </a:solidFill>
                <a:latin typeface="Comic Sans MS" pitchFamily="66" charset="0"/>
              </a:rPr>
              <a:t>l’alimentation</a:t>
            </a:r>
            <a:endParaRPr lang="en-GB" sz="2400" i="1" dirty="0" smtClean="0">
              <a:solidFill>
                <a:srgbClr val="CC6600"/>
              </a:solidFill>
              <a:latin typeface="Comic Sans MS" pitchFamily="66" charset="0"/>
            </a:endParaRPr>
          </a:p>
          <a:p>
            <a:pPr algn="r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 dirty="0" smtClean="0">
                <a:solidFill>
                  <a:srgbClr val="CC6600"/>
                </a:solidFill>
                <a:latin typeface="Comic Sans MS" pitchFamily="66" charset="0"/>
              </a:rPr>
              <a:t>(et à la charcuterie)</a:t>
            </a:r>
            <a:endParaRPr lang="en-GB" sz="2000" i="1" dirty="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7115" y="1369656"/>
            <a:ext cx="7349381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Restaurer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le 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lien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mangeurs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/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producteurs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/ aliments</a:t>
            </a:r>
          </a:p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en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favorisant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: </a:t>
            </a:r>
          </a:p>
          <a:p>
            <a:pPr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- la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réappropriation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d’une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culture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alimentaire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et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culinaire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</a:p>
          <a:p>
            <a:pPr>
              <a:spcAft>
                <a:spcPts val="120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l’éducation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au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goût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, le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plaisir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convivial </a:t>
            </a:r>
          </a:p>
          <a:p>
            <a:pPr>
              <a:spcAft>
                <a:spcPts val="600"/>
              </a:spcAft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- la transmission inter-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générationnelle</a:t>
            </a:r>
            <a:endParaRPr lang="en-GB" sz="2000" dirty="0" smtClean="0">
              <a:solidFill>
                <a:srgbClr val="0070C0"/>
              </a:solidFill>
              <a:latin typeface="Comic Sans MS" pitchFamily="66" charset="0"/>
              <a:cs typeface="Arial Unicode MS" charset="0"/>
              <a:sym typeface="Wingdings" pitchFamily="2" charset="2"/>
            </a:endParaRPr>
          </a:p>
          <a:p>
            <a:pPr>
              <a:spcAft>
                <a:spcPts val="600"/>
              </a:spcAft>
              <a:defRPr/>
            </a:pP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- la formation de 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mangeurs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“</a:t>
            </a:r>
            <a:r>
              <a:rPr lang="en-GB" sz="20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éclairés</a:t>
            </a:r>
            <a:r>
              <a:rPr lang="en-GB" sz="20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”    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 flipH="1">
            <a:off x="1475656" y="1522643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6029" y="4077072"/>
            <a:ext cx="8510587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au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travers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d’une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approche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globale</a:t>
            </a:r>
            <a:r>
              <a:rPr lang="en-GB" sz="2200" dirty="0" smtClean="0">
                <a:solidFill>
                  <a:srgbClr val="CC660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l’alimentation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,</a:t>
            </a:r>
          </a:p>
          <a:p>
            <a:pPr>
              <a:spcAft>
                <a:spcPts val="600"/>
              </a:spcAft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appréhendée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dans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ses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multiples dimensions</a:t>
            </a:r>
          </a:p>
          <a:p>
            <a:pPr>
              <a:spcAft>
                <a:spcPts val="600"/>
              </a:spcAft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et la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diversité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des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contextes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 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cs typeface="Arial Unicode MS" charset="0"/>
                <a:sym typeface="Wingdings" pitchFamily="2" charset="2"/>
              </a:rPr>
              <a:t>consommation</a:t>
            </a:r>
            <a:endParaRPr lang="fr-FR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 flipH="1">
            <a:off x="1403648" y="4221104"/>
            <a:ext cx="144000" cy="1440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sz="220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7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0277" y="116632"/>
            <a:ext cx="4216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35</a:t>
            </a:r>
            <a:r>
              <a:rPr lang="fr-FR" sz="2000" i="1" baseline="30000" dirty="0" smtClean="0">
                <a:solidFill>
                  <a:srgbClr val="0070C0"/>
                </a:solidFill>
                <a:latin typeface="Comic Sans MS" pitchFamily="66" charset="0"/>
              </a:rPr>
              <a:t>emes</a:t>
            </a:r>
            <a:r>
              <a:rPr lang="fr-FR" sz="2000" i="1" dirty="0" smtClean="0">
                <a:solidFill>
                  <a:srgbClr val="0070C0"/>
                </a:solidFill>
                <a:latin typeface="Comic Sans MS" pitchFamily="66" charset="0"/>
              </a:rPr>
              <a:t> Assises, 19 juin 2018, Paris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4825" y="1196752"/>
            <a:ext cx="6665607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0" i="1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Mieux comprendre les attentes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pour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réenchanter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 les</a:t>
            </a:r>
            <a:r>
              <a:rPr kumimoji="0" lang="fr-FR" sz="2400" b="0" i="1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Arial" pitchFamily="34" charset="0"/>
              </a:rPr>
              <a:t> charcuteries françaises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4248" y="6237312"/>
            <a:ext cx="2270173" cy="561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300"/>
              </a:spcAft>
            </a:pPr>
            <a:r>
              <a:rPr lang="fr-FR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Eric BIRLOUEZ</a:t>
            </a:r>
            <a:endParaRPr lang="fr-FR" sz="14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ericbirlouez@wanadoo.fr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026" name="AutoShape 2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698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91" b="13044"/>
          <a:stretch>
            <a:fillRect/>
          </a:stretch>
        </p:blipFill>
        <p:spPr bwMode="auto">
          <a:xfrm>
            <a:off x="1043608" y="44623"/>
            <a:ext cx="1800200" cy="1252313"/>
          </a:xfrm>
          <a:prstGeom prst="rect">
            <a:avLst/>
          </a:prstGeom>
          <a:noFill/>
        </p:spPr>
      </p:pic>
      <p:pic>
        <p:nvPicPr>
          <p:cNvPr id="29702" name="Picture 6" descr="https://video-images.vice.com/articles/59e0d008a49fdd01458b1f28/lede/1507906451650-5cebd24c0d504244a6b351562ef6fd00.jpeg?crop=1xw%3A0.6760817307692307xh%3Bcenter%2Ccenter&amp;resize=650%3A*&amp;output-quality=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8" y="2564904"/>
            <a:ext cx="6191250" cy="347662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944216" y="6021288"/>
            <a:ext cx="5580112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fr-FR" sz="1100" dirty="0" smtClean="0">
                <a:solidFill>
                  <a:srgbClr val="C00000"/>
                </a:solidFill>
                <a:latin typeface="Comic Sans MS" pitchFamily="66" charset="0"/>
              </a:rPr>
              <a:t>Anne </a:t>
            </a:r>
            <a:r>
              <a:rPr lang="fr-FR" sz="1100" dirty="0" err="1" smtClean="0">
                <a:solidFill>
                  <a:srgbClr val="C00000"/>
                </a:solidFill>
                <a:latin typeface="Comic Sans MS" pitchFamily="66" charset="0"/>
              </a:rPr>
              <a:t>Vallayer</a:t>
            </a:r>
            <a:r>
              <a:rPr lang="fr-FR" sz="1100" dirty="0" smtClean="0">
                <a:solidFill>
                  <a:srgbClr val="C00000"/>
                </a:solidFill>
                <a:latin typeface="Comic Sans MS" pitchFamily="66" charset="0"/>
              </a:rPr>
              <a:t>-Coster</a:t>
            </a:r>
          </a:p>
          <a:p>
            <a:r>
              <a:rPr lang="fr-FR" sz="1100" i="1" dirty="0" smtClean="0">
                <a:solidFill>
                  <a:srgbClr val="C00000"/>
                </a:solidFill>
                <a:latin typeface="Comic Sans MS" pitchFamily="66" charset="0"/>
              </a:rPr>
              <a:t>Nature morte au jambon </a:t>
            </a:r>
            <a:r>
              <a:rPr lang="fr-FR" sz="1100" dirty="0" smtClean="0">
                <a:solidFill>
                  <a:srgbClr val="C00000"/>
                </a:solidFill>
                <a:latin typeface="Comic Sans MS" pitchFamily="66" charset="0"/>
              </a:rPr>
              <a:t> (1767) </a:t>
            </a:r>
            <a:endParaRPr lang="fr-FR" sz="11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99 cent, Andreas Gursky, 1999"/>
          <p:cNvPicPr>
            <a:picLocks noChangeAspect="1" noChangeArrowheads="1"/>
          </p:cNvPicPr>
          <p:nvPr/>
        </p:nvPicPr>
        <p:blipFill>
          <a:blip r:embed="rId2" cstate="print"/>
          <a:srcRect t="14217" b="-1552"/>
          <a:stretch>
            <a:fillRect/>
          </a:stretch>
        </p:blipFill>
        <p:spPr bwMode="auto">
          <a:xfrm>
            <a:off x="1512515" y="764704"/>
            <a:ext cx="5651773" cy="29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79339" y="3378478"/>
            <a:ext cx="3238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Comic Sans MS" pitchFamily="66" charset="0"/>
              </a:rPr>
              <a:t>99 </a:t>
            </a:r>
            <a:r>
              <a:rPr lang="fr-FR" sz="1600" i="1" dirty="0" smtClean="0">
                <a:solidFill>
                  <a:schemeClr val="bg1"/>
                </a:solidFill>
                <a:latin typeface="Comic Sans MS" pitchFamily="66" charset="0"/>
              </a:rPr>
              <a:t>cents</a:t>
            </a:r>
            <a:r>
              <a:rPr lang="fr-FR" sz="1600" dirty="0" smtClean="0">
                <a:solidFill>
                  <a:schemeClr val="bg1"/>
                </a:solidFill>
                <a:latin typeface="Comic Sans MS" pitchFamily="66" charset="0"/>
              </a:rPr>
              <a:t>, Andreas </a:t>
            </a:r>
            <a:r>
              <a:rPr lang="fr-FR" sz="1600" dirty="0" err="1">
                <a:solidFill>
                  <a:schemeClr val="bg1"/>
                </a:solidFill>
                <a:latin typeface="Comic Sans MS" pitchFamily="66" charset="0"/>
              </a:rPr>
              <a:t>Gursky</a:t>
            </a:r>
            <a:r>
              <a:rPr lang="fr-FR" sz="1600" dirty="0">
                <a:solidFill>
                  <a:schemeClr val="bg1"/>
                </a:solidFill>
                <a:latin typeface="Comic Sans MS" pitchFamily="66" charset="0"/>
              </a:rPr>
              <a:t>, 1999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60625" t="52834" r="3932" b="19749"/>
          <a:stretch>
            <a:fillRect/>
          </a:stretch>
        </p:blipFill>
        <p:spPr bwMode="auto">
          <a:xfrm>
            <a:off x="3635896" y="4149080"/>
            <a:ext cx="5184576" cy="250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60x260-1284772299-7bff82e11b"/>
          <p:cNvPicPr>
            <a:picLocks noChangeAspect="1" noChangeArrowheads="1"/>
          </p:cNvPicPr>
          <p:nvPr/>
        </p:nvPicPr>
        <p:blipFill>
          <a:blip r:embed="rId4" cstate="print"/>
          <a:srcRect l="17834" t="5312" r="16924" b="6630"/>
          <a:stretch>
            <a:fillRect/>
          </a:stretch>
        </p:blipFill>
        <p:spPr bwMode="auto">
          <a:xfrm>
            <a:off x="1619672" y="4005064"/>
            <a:ext cx="1965495" cy="26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 flipH="1">
            <a:off x="1214621" y="260648"/>
            <a:ext cx="189027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3648" y="116632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Depuis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, un ‘‘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système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alimentaire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’’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qui ne fait plus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rêver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40707" y="9087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176811" y="9087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472955" y="9087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101825" y="334770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1168167">
            <a:off x="7210048" y="1340768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surabondance</a:t>
            </a:r>
            <a:endParaRPr lang="fr-FR" sz="2000" dirty="0">
              <a:solidFill>
                <a:srgbClr val="CC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21168167">
            <a:off x="7267590" y="1772816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accessibilité</a:t>
            </a:r>
            <a:endParaRPr lang="fr-FR" sz="2000" dirty="0">
              <a:solidFill>
                <a:srgbClr val="CC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1168167">
            <a:off x="7309043" y="2204864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prix </a:t>
            </a:r>
            <a:r>
              <a:rPr lang="en-GB" sz="20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modique</a:t>
            </a:r>
            <a:endParaRPr lang="fr-FR" sz="2000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Résultat de recherche d'images pour &quot;jeunes agriculteurs som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39552" y="4221088"/>
            <a:ext cx="1944216" cy="1008112"/>
          </a:xfrm>
          <a:prstGeom prst="roundRect">
            <a:avLst/>
          </a:prstGeom>
          <a:solidFill>
            <a:srgbClr val="FFFF66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4293419"/>
            <a:ext cx="1737976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symbolique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55576" y="2132856"/>
            <a:ext cx="2016224" cy="1008112"/>
          </a:xfrm>
          <a:prstGeom prst="roundRect">
            <a:avLst/>
          </a:prstGeom>
          <a:solidFill>
            <a:srgbClr val="66FF66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0646" y="2205286"/>
            <a:ext cx="1717138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identitaire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691680" y="5661248"/>
            <a:ext cx="1944216" cy="1008112"/>
          </a:xfrm>
          <a:prstGeom prst="roundRect">
            <a:avLst/>
          </a:prstGeom>
          <a:solidFill>
            <a:srgbClr val="66FF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72653" y="5732835"/>
            <a:ext cx="1547219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culturelle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7092280" y="4149080"/>
            <a:ext cx="1872208" cy="1008112"/>
          </a:xfrm>
          <a:prstGeom prst="roundRect">
            <a:avLst/>
          </a:prstGeom>
          <a:solidFill>
            <a:srgbClr val="FF99FF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08304" y="4221857"/>
            <a:ext cx="1335623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humaine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660232" y="1988840"/>
            <a:ext cx="2016224" cy="1008112"/>
          </a:xfrm>
          <a:prstGeom prst="roundRect">
            <a:avLst/>
          </a:prstGeom>
          <a:solidFill>
            <a:srgbClr val="FFCC66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82182" y="2060253"/>
            <a:ext cx="1811714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économique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3995936" y="1268834"/>
            <a:ext cx="1512168" cy="1008112"/>
          </a:xfrm>
          <a:prstGeom prst="roundRect">
            <a:avLst/>
          </a:prstGeom>
          <a:solidFill>
            <a:srgbClr val="C0C0C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15743" y="1340867"/>
            <a:ext cx="1176337" cy="83099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vitale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3419872" y="3356992"/>
            <a:ext cx="2520280" cy="936104"/>
          </a:xfrm>
          <a:prstGeom prst="ellipse">
            <a:avLst/>
          </a:prstGeom>
          <a:solidFill>
            <a:srgbClr val="FFFFCC"/>
          </a:solidFill>
          <a:ln w="63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4496" y="3604954"/>
            <a:ext cx="2331087" cy="40011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ALIMENTATION</a:t>
            </a:r>
          </a:p>
        </p:txBody>
      </p:sp>
      <p:cxnSp>
        <p:nvCxnSpPr>
          <p:cNvPr id="21" name="Connecteur droit avec flèche 17"/>
          <p:cNvCxnSpPr>
            <a:cxnSpLocks noChangeShapeType="1"/>
          </p:cNvCxnSpPr>
          <p:nvPr/>
        </p:nvCxnSpPr>
        <p:spPr bwMode="auto">
          <a:xfrm flipV="1">
            <a:off x="4716016" y="2420368"/>
            <a:ext cx="571" cy="792608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cxnSp>
        <p:nvCxnSpPr>
          <p:cNvPr id="22" name="Connecteur droit avec flèche 18"/>
          <p:cNvCxnSpPr>
            <a:cxnSpLocks noChangeShapeType="1"/>
          </p:cNvCxnSpPr>
          <p:nvPr/>
        </p:nvCxnSpPr>
        <p:spPr bwMode="auto">
          <a:xfrm flipH="1" flipV="1">
            <a:off x="2915221" y="2708523"/>
            <a:ext cx="720725" cy="576263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cxnSp>
        <p:nvCxnSpPr>
          <p:cNvPr id="23" name="Connecteur droit avec flèche 22"/>
          <p:cNvCxnSpPr>
            <a:cxnSpLocks noChangeShapeType="1"/>
          </p:cNvCxnSpPr>
          <p:nvPr/>
        </p:nvCxnSpPr>
        <p:spPr bwMode="auto">
          <a:xfrm flipH="1">
            <a:off x="2627784" y="4221088"/>
            <a:ext cx="864095" cy="504056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cxnSp>
        <p:nvCxnSpPr>
          <p:cNvPr id="24" name="Connecteur droit avec flèche 27"/>
          <p:cNvCxnSpPr>
            <a:cxnSpLocks noChangeShapeType="1"/>
          </p:cNvCxnSpPr>
          <p:nvPr/>
        </p:nvCxnSpPr>
        <p:spPr bwMode="auto">
          <a:xfrm flipH="1">
            <a:off x="3779912" y="4581128"/>
            <a:ext cx="504056" cy="1008112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cxnSp>
        <p:nvCxnSpPr>
          <p:cNvPr id="25" name="Connecteur droit avec flèche 30"/>
          <p:cNvCxnSpPr>
            <a:cxnSpLocks noChangeShapeType="1"/>
          </p:cNvCxnSpPr>
          <p:nvPr/>
        </p:nvCxnSpPr>
        <p:spPr bwMode="auto">
          <a:xfrm flipV="1">
            <a:off x="5723508" y="2637086"/>
            <a:ext cx="649288" cy="647700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cxnSp>
        <p:nvCxnSpPr>
          <p:cNvPr id="26" name="Connecteur droit avec flèche 34"/>
          <p:cNvCxnSpPr>
            <a:cxnSpLocks noChangeShapeType="1"/>
          </p:cNvCxnSpPr>
          <p:nvPr/>
        </p:nvCxnSpPr>
        <p:spPr bwMode="auto">
          <a:xfrm>
            <a:off x="5868144" y="4221088"/>
            <a:ext cx="1008112" cy="432048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sp>
        <p:nvSpPr>
          <p:cNvPr id="31" name="Rectangle à coins arrondis 30"/>
          <p:cNvSpPr/>
          <p:nvPr/>
        </p:nvSpPr>
        <p:spPr bwMode="auto">
          <a:xfrm>
            <a:off x="5652120" y="5661248"/>
            <a:ext cx="1800200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sx="1000" sy="1000" algn="tl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940152" y="5734025"/>
            <a:ext cx="1151277" cy="83099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valeur</a:t>
            </a:r>
          </a:p>
          <a:p>
            <a:pPr algn="ctr">
              <a:defRPr/>
            </a:pP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sociale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3" name="Connecteur droit avec flèche 27"/>
          <p:cNvCxnSpPr>
            <a:cxnSpLocks noChangeShapeType="1"/>
          </p:cNvCxnSpPr>
          <p:nvPr/>
        </p:nvCxnSpPr>
        <p:spPr bwMode="auto">
          <a:xfrm>
            <a:off x="4932040" y="4581128"/>
            <a:ext cx="576064" cy="1008112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472704" y="183267"/>
            <a:ext cx="7131744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banalisation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de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l’alimentation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déclin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des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valeurs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traditionnelles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auto">
          <a:xfrm flipH="1">
            <a:off x="1214621" y="332656"/>
            <a:ext cx="189027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Ã©sultat de recherche d'images pour &quot;loup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-6354764"/>
            <a:ext cx="1144748" cy="1224000"/>
          </a:xfrm>
          <a:prstGeom prst="rect">
            <a:avLst/>
          </a:prstGeom>
          <a:noFill/>
        </p:spPr>
      </p:pic>
      <p:pic>
        <p:nvPicPr>
          <p:cNvPr id="3" name="Picture 8" descr="http://media1.ledevoir.com/images_galerie/114875_90470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47577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RÃ©sultat de recherche d'images pour &quot;mangeant seul&quot;"/>
          <p:cNvPicPr>
            <a:picLocks noChangeAspect="1" noChangeArrowheads="1"/>
          </p:cNvPicPr>
          <p:nvPr/>
        </p:nvPicPr>
        <p:blipFill>
          <a:blip r:embed="rId4" cstate="print"/>
          <a:srcRect l="13860"/>
          <a:stretch>
            <a:fillRect/>
          </a:stretch>
        </p:blipFill>
        <p:spPr bwMode="auto">
          <a:xfrm>
            <a:off x="4067944" y="3950543"/>
            <a:ext cx="4922912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116632"/>
            <a:ext cx="784887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Ces</a:t>
            </a:r>
            <a:r>
              <a:rPr lang="fr-FR" i="1" dirty="0" smtClean="0">
                <a:solidFill>
                  <a:srgbClr val="0070C0"/>
                </a:solidFill>
                <a:latin typeface="Comic Sans MS" pitchFamily="66" charset="0"/>
              </a:rPr>
              <a:t> « </a:t>
            </a:r>
            <a:r>
              <a:rPr lang="fr-FR" i="1" dirty="0" smtClean="0">
                <a:solidFill>
                  <a:srgbClr val="0070C0"/>
                </a:solidFill>
                <a:latin typeface="Comic Sans MS" pitchFamily="66" charset="0"/>
              </a:rPr>
              <a:t>magnifiques pièces de porc salé gaulois exportées jusqu'à Rome »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 </a:t>
            </a:r>
          </a:p>
          <a:p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Strabon, géographe grec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9896" y="4551511"/>
            <a:ext cx="3654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Illustration d'une boucherie du XIVe </a:t>
            </a:r>
            <a:r>
              <a:rPr lang="fr-FR" sz="1200" dirty="0" smtClean="0">
                <a:solidFill>
                  <a:srgbClr val="0070C0"/>
                </a:solidFill>
              </a:rPr>
              <a:t>siècle</a:t>
            </a:r>
            <a:endParaRPr lang="fr-FR" sz="1200" dirty="0" smtClean="0">
              <a:solidFill>
                <a:srgbClr val="0070C0"/>
              </a:solidFill>
            </a:endParaRPr>
          </a:p>
          <a:p>
            <a:r>
              <a:rPr lang="fr-FR" sz="1200" i="1" dirty="0" smtClean="0">
                <a:solidFill>
                  <a:srgbClr val="0070C0"/>
                </a:solidFill>
              </a:rPr>
              <a:t> </a:t>
            </a:r>
            <a:r>
              <a:rPr lang="fr-FR" sz="1200" i="1" dirty="0" err="1" smtClean="0">
                <a:solidFill>
                  <a:srgbClr val="0070C0"/>
                </a:solidFill>
              </a:rPr>
              <a:t>Tacuinum</a:t>
            </a:r>
            <a:r>
              <a:rPr lang="fr-FR" sz="1200" i="1" dirty="0" smtClean="0">
                <a:solidFill>
                  <a:srgbClr val="0070C0"/>
                </a:solidFill>
              </a:rPr>
              <a:t> </a:t>
            </a:r>
            <a:r>
              <a:rPr lang="fr-FR" sz="1200" i="1" dirty="0" err="1" smtClean="0">
                <a:solidFill>
                  <a:srgbClr val="0070C0"/>
                </a:solidFill>
              </a:rPr>
              <a:t>sanitatis</a:t>
            </a:r>
            <a:r>
              <a:rPr lang="fr-FR" sz="1200" dirty="0" smtClean="0">
                <a:solidFill>
                  <a:srgbClr val="0070C0"/>
                </a:solidFill>
              </a:rPr>
              <a:t> 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25604" name="Picture 4" descr="Codex VindobonensisÂ : viande de porc, XIVe s., Italie, Vienne, Ãsterreichischen Nationalbibliothek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904" y="1095127"/>
            <a:ext cx="2808312" cy="3443292"/>
          </a:xfrm>
          <a:prstGeom prst="rect">
            <a:avLst/>
          </a:prstGeom>
          <a:noFill/>
        </p:spPr>
      </p:pic>
      <p:pic>
        <p:nvPicPr>
          <p:cNvPr id="9" name="Picture 2" descr="RÃ©sultat de recherche d'images pour &quot;nature morte cochonaill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5912"/>
            <a:ext cx="4032523" cy="324308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4048" y="6361583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Pieter Bruegel le Jeune, L'Automne, XVIIe s., 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>
            <a:spLocks noChangeArrowheads="1"/>
          </p:cNvSpPr>
          <p:nvPr/>
        </p:nvSpPr>
        <p:spPr bwMode="auto">
          <a:xfrm flipH="1">
            <a:off x="1331640" y="332656"/>
            <a:ext cx="189027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7664" y="189801"/>
            <a:ext cx="835588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L’inflation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des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recommandations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nutritionnelles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,</a:t>
            </a:r>
          </a:p>
          <a:p>
            <a:pPr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et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leur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cacophonie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2704" y="5734417"/>
            <a:ext cx="7131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orthorexie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régimes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, “alimentations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particulières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7704" y="6309320"/>
            <a:ext cx="7131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Or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l’aliment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ce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n’est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pas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que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calories et nutriments !</a:t>
            </a:r>
          </a:p>
        </p:txBody>
      </p:sp>
      <p:pic>
        <p:nvPicPr>
          <p:cNvPr id="34823" name="Picture 7" descr="RÃ©sultat de recherche d'images pour &quot;recommandations ANSES PNNS charcuterie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04"/>
          <a:stretch>
            <a:fillRect/>
          </a:stretch>
        </p:blipFill>
        <p:spPr bwMode="auto">
          <a:xfrm>
            <a:off x="2915816" y="1091568"/>
            <a:ext cx="4726310" cy="3345544"/>
          </a:xfrm>
          <a:prstGeom prst="rect">
            <a:avLst/>
          </a:prstGeom>
          <a:noFill/>
        </p:spPr>
      </p:pic>
      <p:sp>
        <p:nvSpPr>
          <p:cNvPr id="16" name="Rectangle à coins arrondis 15"/>
          <p:cNvSpPr/>
          <p:nvPr/>
        </p:nvSpPr>
        <p:spPr>
          <a:xfrm>
            <a:off x="2843808" y="2060848"/>
            <a:ext cx="136815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187624" y="4201343"/>
            <a:ext cx="1685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ANSES  25 g/j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4489375"/>
            <a:ext cx="3948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HCSP  150 g /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semaine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(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y.c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.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jambon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blanc</a:t>
            </a:r>
            <a:r>
              <a:rPr lang="en-GB" sz="1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02195" y="4777407"/>
            <a:ext cx="5275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PNNS : </a:t>
            </a:r>
            <a:r>
              <a:rPr lang="en-GB" sz="14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jambon</a:t>
            </a:r>
            <a:r>
              <a:rPr lang="en-GB" sz="14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4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blanc</a:t>
            </a:r>
            <a:r>
              <a:rPr lang="en-GB" sz="14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4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inclus</a:t>
            </a:r>
            <a:r>
              <a:rPr lang="en-GB" sz="14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1400" dirty="0" err="1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dans</a:t>
            </a:r>
            <a:r>
              <a:rPr lang="en-GB" sz="1400" dirty="0" smtClean="0">
                <a:solidFill>
                  <a:srgbClr val="CC6600"/>
                </a:solidFill>
                <a:latin typeface="Comic Sans MS" pitchFamily="66" charset="0"/>
                <a:sym typeface="Wingdings" pitchFamily="2" charset="2"/>
              </a:rPr>
              <a:t> VPO : maxi 100 à 150 g / j</a:t>
            </a:r>
            <a:endParaRPr lang="fr-FR" sz="1400" dirty="0">
              <a:solidFill>
                <a:srgbClr val="CC6600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115616" y="4149080"/>
            <a:ext cx="5184576" cy="936104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406600" y="5301208"/>
            <a:ext cx="7131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FFFFFF"/>
              </a:buClr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Une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approche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médicalisée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et “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réductionniste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18" grpId="0"/>
      <p:bldP spid="23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4176" y="188640"/>
            <a:ext cx="7812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FFFFFF"/>
              </a:buClr>
              <a:defRPr/>
            </a:pP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Désenchantement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et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montée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des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inquiétudes</a:t>
            </a:r>
            <a:endParaRPr lang="en-GB" sz="2200" dirty="0" smtClean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1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527862" y="6421798"/>
            <a:ext cx="457200" cy="47625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14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t="5419" b="20182"/>
          <a:stretch>
            <a:fillRect/>
          </a:stretch>
        </p:blipFill>
        <p:spPr bwMode="auto">
          <a:xfrm rot="21232570">
            <a:off x="3696251" y="1172458"/>
            <a:ext cx="2366368" cy="2277513"/>
          </a:xfrm>
          <a:prstGeom prst="rect">
            <a:avLst/>
          </a:prstGeom>
          <a:noFill/>
        </p:spPr>
      </p:pic>
      <p:pic>
        <p:nvPicPr>
          <p:cNvPr id="15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 t="7649" b="6657"/>
          <a:stretch>
            <a:fillRect/>
          </a:stretch>
        </p:blipFill>
        <p:spPr bwMode="auto">
          <a:xfrm>
            <a:off x="3839104" y="4054116"/>
            <a:ext cx="2173056" cy="2519433"/>
          </a:xfrm>
          <a:prstGeom prst="rect">
            <a:avLst/>
          </a:prstGeom>
          <a:noFill/>
        </p:spPr>
      </p:pic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4495">
            <a:off x="1619672" y="3863450"/>
            <a:ext cx="1904897" cy="2646860"/>
          </a:xfrm>
          <a:prstGeom prst="rect">
            <a:avLst/>
          </a:prstGeom>
          <a:noFill/>
        </p:spPr>
      </p:pic>
      <p:pic>
        <p:nvPicPr>
          <p:cNvPr id="20" name="Picture 10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7704">
            <a:off x="6290024" y="4103091"/>
            <a:ext cx="1882353" cy="2484955"/>
          </a:xfrm>
          <a:prstGeom prst="rect">
            <a:avLst/>
          </a:prstGeom>
          <a:noFill/>
        </p:spPr>
      </p:pic>
      <p:pic>
        <p:nvPicPr>
          <p:cNvPr id="22" name="Picture 4" descr="http://www.altergusto.fr/wp-content/uploads/2010/04/toxic_food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052736"/>
            <a:ext cx="1810961" cy="2861319"/>
          </a:xfrm>
          <a:prstGeom prst="rect">
            <a:avLst/>
          </a:prstGeom>
          <a:noFill/>
        </p:spPr>
      </p:pic>
      <p:pic>
        <p:nvPicPr>
          <p:cNvPr id="26" name="Picture 8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5541" y="836712"/>
            <a:ext cx="2144891" cy="3294440"/>
          </a:xfrm>
          <a:prstGeom prst="rect">
            <a:avLst/>
          </a:prstGeom>
          <a:noFill/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 flipH="1">
            <a:off x="1331640" y="332656"/>
            <a:ext cx="189027" cy="180975"/>
          </a:xfrm>
          <a:prstGeom prst="ellipse">
            <a:avLst/>
          </a:prstGeom>
          <a:solidFill>
            <a:srgbClr val="FF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240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Ã©sultat de recherche d'images pour &quot;charcuterie dang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4536504" cy="3402379"/>
          </a:xfrm>
          <a:prstGeom prst="rect">
            <a:avLst/>
          </a:prstGeom>
          <a:noFill/>
        </p:spPr>
      </p:pic>
      <p:pic>
        <p:nvPicPr>
          <p:cNvPr id="8" name="Picture 4" descr="Image par dÃ©faut de la prov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622" y="4077072"/>
            <a:ext cx="4437842" cy="2664296"/>
          </a:xfrm>
          <a:prstGeom prst="rect">
            <a:avLst/>
          </a:prstGeom>
          <a:noFill/>
        </p:spPr>
      </p:pic>
      <p:pic>
        <p:nvPicPr>
          <p:cNvPr id="45058" name="Picture 2" descr="C:\Users\user\Downloads\CP48R7.jpg"/>
          <p:cNvPicPr>
            <a:picLocks noChangeAspect="1" noChangeArrowheads="1"/>
          </p:cNvPicPr>
          <p:nvPr/>
        </p:nvPicPr>
        <p:blipFill>
          <a:blip r:embed="rId4" cstate="print"/>
          <a:srcRect b="10101"/>
          <a:stretch>
            <a:fillRect/>
          </a:stretch>
        </p:blipFill>
        <p:spPr bwMode="auto">
          <a:xfrm>
            <a:off x="3373826" y="1368152"/>
            <a:ext cx="3862470" cy="5229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61621" y="1472098"/>
            <a:ext cx="8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1906 </a:t>
            </a:r>
            <a:endParaRPr lang="fr-FR" sz="2000" i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5616" y="77723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... qui </a:t>
            </a:r>
            <a:r>
              <a:rPr lang="en-GB" sz="2200" dirty="0" err="1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affecte</a:t>
            </a:r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la charcuterie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17843</TotalTime>
  <Words>1122</Words>
  <Application>Microsoft Office PowerPoint</Application>
  <PresentationFormat>Affichage à l'écran (4:3)</PresentationFormat>
  <Paragraphs>224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Solstice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205</cp:revision>
  <dcterms:created xsi:type="dcterms:W3CDTF">2015-06-18T12:48:45Z</dcterms:created>
  <dcterms:modified xsi:type="dcterms:W3CDTF">2018-06-18T05:18:25Z</dcterms:modified>
</cp:coreProperties>
</file>